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81E9CF-42B0-456D-86EC-3E2B2C239E4C}" v="7" dt="2021-01-07T19:17:39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Ashpole" userId="11e00824-26e6-4b9e-9e46-faa36d6f7de3" providerId="ADAL" clId="{6481E9CF-42B0-456D-86EC-3E2B2C239E4C}"/>
    <pc:docChg chg="custSel addSld modSld modNotesMaster">
      <pc:chgData name="Brian Ashpole" userId="11e00824-26e6-4b9e-9e46-faa36d6f7de3" providerId="ADAL" clId="{6481E9CF-42B0-456D-86EC-3E2B2C239E4C}" dt="2021-01-07T20:41:12.538" v="714" actId="20577"/>
      <pc:docMkLst>
        <pc:docMk/>
      </pc:docMkLst>
      <pc:sldChg chg="modSp mod">
        <pc:chgData name="Brian Ashpole" userId="11e00824-26e6-4b9e-9e46-faa36d6f7de3" providerId="ADAL" clId="{6481E9CF-42B0-456D-86EC-3E2B2C239E4C}" dt="2021-01-07T16:42:21.974" v="704" actId="5793"/>
        <pc:sldMkLst>
          <pc:docMk/>
          <pc:sldMk cId="668907029" sldId="257"/>
        </pc:sldMkLst>
        <pc:spChg chg="mod">
          <ac:chgData name="Brian Ashpole" userId="11e00824-26e6-4b9e-9e46-faa36d6f7de3" providerId="ADAL" clId="{6481E9CF-42B0-456D-86EC-3E2B2C239E4C}" dt="2021-01-07T16:42:21.974" v="704" actId="5793"/>
          <ac:spMkLst>
            <pc:docMk/>
            <pc:sldMk cId="668907029" sldId="257"/>
            <ac:spMk id="3" creationId="{DD9F10E8-E6BA-4D37-B3A7-5FB936CC220B}"/>
          </ac:spMkLst>
        </pc:spChg>
      </pc:sldChg>
      <pc:sldChg chg="modSp">
        <pc:chgData name="Brian Ashpole" userId="11e00824-26e6-4b9e-9e46-faa36d6f7de3" providerId="ADAL" clId="{6481E9CF-42B0-456D-86EC-3E2B2C239E4C}" dt="2021-01-07T19:17:39.083" v="709" actId="14826"/>
        <pc:sldMkLst>
          <pc:docMk/>
          <pc:sldMk cId="2634534408" sldId="263"/>
        </pc:sldMkLst>
        <pc:picChg chg="mod">
          <ac:chgData name="Brian Ashpole" userId="11e00824-26e6-4b9e-9e46-faa36d6f7de3" providerId="ADAL" clId="{6481E9CF-42B0-456D-86EC-3E2B2C239E4C}" dt="2021-01-07T19:17:39.083" v="709" actId="14826"/>
          <ac:picMkLst>
            <pc:docMk/>
            <pc:sldMk cId="2634534408" sldId="263"/>
            <ac:picMk id="5" creationId="{9790EC84-038D-469A-A946-11FD37446DB7}"/>
          </ac:picMkLst>
        </pc:picChg>
      </pc:sldChg>
      <pc:sldChg chg="modSp new mod">
        <pc:chgData name="Brian Ashpole" userId="11e00824-26e6-4b9e-9e46-faa36d6f7de3" providerId="ADAL" clId="{6481E9CF-42B0-456D-86EC-3E2B2C239E4C}" dt="2021-01-07T20:41:12.538" v="714" actId="20577"/>
        <pc:sldMkLst>
          <pc:docMk/>
          <pc:sldMk cId="3015385780" sldId="265"/>
        </pc:sldMkLst>
        <pc:spChg chg="mod">
          <ac:chgData name="Brian Ashpole" userId="11e00824-26e6-4b9e-9e46-faa36d6f7de3" providerId="ADAL" clId="{6481E9CF-42B0-456D-86EC-3E2B2C239E4C}" dt="2021-01-06T22:22:51.597" v="23" actId="20577"/>
          <ac:spMkLst>
            <pc:docMk/>
            <pc:sldMk cId="3015385780" sldId="265"/>
            <ac:spMk id="2" creationId="{D2C30786-E355-441F-BB56-488F5A969E59}"/>
          </ac:spMkLst>
        </pc:spChg>
        <pc:spChg chg="mod">
          <ac:chgData name="Brian Ashpole" userId="11e00824-26e6-4b9e-9e46-faa36d6f7de3" providerId="ADAL" clId="{6481E9CF-42B0-456D-86EC-3E2B2C239E4C}" dt="2021-01-07T20:41:12.538" v="714" actId="20577"/>
          <ac:spMkLst>
            <pc:docMk/>
            <pc:sldMk cId="3015385780" sldId="265"/>
            <ac:spMk id="3" creationId="{AE93AB0A-6275-4313-BC4F-EED797F672D8}"/>
          </ac:spMkLst>
        </pc:spChg>
      </pc:sldChg>
      <pc:sldChg chg="modSp new mod">
        <pc:chgData name="Brian Ashpole" userId="11e00824-26e6-4b9e-9e46-faa36d6f7de3" providerId="ADAL" clId="{6481E9CF-42B0-456D-86EC-3E2B2C239E4C}" dt="2021-01-06T22:28:12.237" v="573" actId="20577"/>
        <pc:sldMkLst>
          <pc:docMk/>
          <pc:sldMk cId="682579402" sldId="266"/>
        </pc:sldMkLst>
        <pc:spChg chg="mod">
          <ac:chgData name="Brian Ashpole" userId="11e00824-26e6-4b9e-9e46-faa36d6f7de3" providerId="ADAL" clId="{6481E9CF-42B0-456D-86EC-3E2B2C239E4C}" dt="2021-01-06T22:27:36.902" v="454" actId="20577"/>
          <ac:spMkLst>
            <pc:docMk/>
            <pc:sldMk cId="682579402" sldId="266"/>
            <ac:spMk id="2" creationId="{D48187CF-D837-4DED-AF00-09A20C45A15B}"/>
          </ac:spMkLst>
        </pc:spChg>
        <pc:spChg chg="mod">
          <ac:chgData name="Brian Ashpole" userId="11e00824-26e6-4b9e-9e46-faa36d6f7de3" providerId="ADAL" clId="{6481E9CF-42B0-456D-86EC-3E2B2C239E4C}" dt="2021-01-06T22:28:12.237" v="573" actId="20577"/>
          <ac:spMkLst>
            <pc:docMk/>
            <pc:sldMk cId="682579402" sldId="266"/>
            <ac:spMk id="3" creationId="{2D6FE200-5964-4316-877F-18A5F7D60544}"/>
          </ac:spMkLst>
        </pc:spChg>
      </pc:sldChg>
      <pc:sldChg chg="modSp new mod">
        <pc:chgData name="Brian Ashpole" userId="11e00824-26e6-4b9e-9e46-faa36d6f7de3" providerId="ADAL" clId="{6481E9CF-42B0-456D-86EC-3E2B2C239E4C}" dt="2021-01-07T16:38:35.452" v="703" actId="20577"/>
        <pc:sldMkLst>
          <pc:docMk/>
          <pc:sldMk cId="1498635031" sldId="267"/>
        </pc:sldMkLst>
        <pc:spChg chg="mod">
          <ac:chgData name="Brian Ashpole" userId="11e00824-26e6-4b9e-9e46-faa36d6f7de3" providerId="ADAL" clId="{6481E9CF-42B0-456D-86EC-3E2B2C239E4C}" dt="2021-01-07T16:37:25.791" v="589" actId="20577"/>
          <ac:spMkLst>
            <pc:docMk/>
            <pc:sldMk cId="1498635031" sldId="267"/>
            <ac:spMk id="2" creationId="{CD3A6E0F-B6CA-4F0E-804F-9C9D202F00E9}"/>
          </ac:spMkLst>
        </pc:spChg>
        <pc:spChg chg="mod">
          <ac:chgData name="Brian Ashpole" userId="11e00824-26e6-4b9e-9e46-faa36d6f7de3" providerId="ADAL" clId="{6481E9CF-42B0-456D-86EC-3E2B2C239E4C}" dt="2021-01-07T16:38:35.452" v="703" actId="20577"/>
          <ac:spMkLst>
            <pc:docMk/>
            <pc:sldMk cId="1498635031" sldId="267"/>
            <ac:spMk id="3" creationId="{34A039C2-958E-447E-98CE-DBF8A5C1F909}"/>
          </ac:spMkLst>
        </pc:spChg>
      </pc:sldChg>
      <pc:sldChg chg="modSp new mod">
        <pc:chgData name="Brian Ashpole" userId="11e00824-26e6-4b9e-9e46-faa36d6f7de3" providerId="ADAL" clId="{6481E9CF-42B0-456D-86EC-3E2B2C239E4C}" dt="2021-01-07T17:28:54.520" v="708"/>
        <pc:sldMkLst>
          <pc:docMk/>
          <pc:sldMk cId="4158264888" sldId="268"/>
        </pc:sldMkLst>
        <pc:spChg chg="mod">
          <ac:chgData name="Brian Ashpole" userId="11e00824-26e6-4b9e-9e46-faa36d6f7de3" providerId="ADAL" clId="{6481E9CF-42B0-456D-86EC-3E2B2C239E4C}" dt="2021-01-07T17:28:40.788" v="707"/>
          <ac:spMkLst>
            <pc:docMk/>
            <pc:sldMk cId="4158264888" sldId="268"/>
            <ac:spMk id="2" creationId="{B7260DD6-6268-43A7-84DA-EFC1B4667C68}"/>
          </ac:spMkLst>
        </pc:spChg>
        <pc:spChg chg="mod">
          <ac:chgData name="Brian Ashpole" userId="11e00824-26e6-4b9e-9e46-faa36d6f7de3" providerId="ADAL" clId="{6481E9CF-42B0-456D-86EC-3E2B2C239E4C}" dt="2021-01-07T17:28:54.520" v="708"/>
          <ac:spMkLst>
            <pc:docMk/>
            <pc:sldMk cId="4158264888" sldId="268"/>
            <ac:spMk id="3" creationId="{0B4EBC49-A088-4790-8256-C809E9AE0CF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9F93F8A-C382-49BC-8842-6E405011231D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85E75B7-CE71-4D59-B8ED-A2301AE59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7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86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89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4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33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32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9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65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99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07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54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40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5E75B7-CE71-4D59-B8ED-A2301AE599B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bashpole@icahn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ashpole@icahn.or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bashpole@icahn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bashpole@icahn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7676C-7B69-40F7-AB15-5AFFE9E321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Fy21 (2021-2022) SHIP Grant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CE8E8-28EC-4887-A3B4-0EDD58A4DE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Illinois Critical Access Hospital Network </a:t>
            </a:r>
          </a:p>
        </p:txBody>
      </p:sp>
    </p:spTree>
    <p:extLst>
      <p:ext uri="{BB962C8B-B14F-4D97-AF65-F5344CB8AC3E}">
        <p14:creationId xmlns:p14="http://schemas.microsoft.com/office/powerpoint/2010/main" val="4254055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BF9364-893E-4470-859E-0D8F8A4D3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398714" cy="1049235"/>
          </a:xfrm>
        </p:spPr>
        <p:txBody>
          <a:bodyPr>
            <a:normAutofit/>
          </a:bodyPr>
          <a:lstStyle/>
          <a:p>
            <a:r>
              <a:rPr lang="en-US" dirty="0"/>
              <a:t>Application – page 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66260F1-3F9D-4D1B-B01B-ECBBB674E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 dirty="0"/>
              <a:t>Signature page</a:t>
            </a:r>
          </a:p>
          <a:p>
            <a:r>
              <a:rPr lang="en-US" dirty="0"/>
              <a:t>Please, if possible, have both CEO and project coordinator sign and date</a:t>
            </a:r>
          </a:p>
        </p:txBody>
      </p:sp>
      <p:pic>
        <p:nvPicPr>
          <p:cNvPr id="5" name="Content Placeholder 4" descr="Text, letter&#10;&#10;Description automatically generated">
            <a:extLst>
              <a:ext uri="{FF2B5EF4-FFF2-40B4-BE49-F238E27FC236}">
                <a16:creationId xmlns:a16="http://schemas.microsoft.com/office/drawing/2014/main" id="{15D43F36-B9B0-4C7B-B875-1803E6BA1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652" y="41184"/>
            <a:ext cx="4631858" cy="601540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841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30786-E355-441F-BB56-488F5A969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Unallowable investments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3AB0A-6275-4313-BC4F-EED797F67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Unallowable investments include but are not limited to:</a:t>
            </a:r>
          </a:p>
          <a:p>
            <a:pPr lvl="1"/>
            <a:r>
              <a:rPr lang="en-US" dirty="0"/>
              <a:t>Travel costs</a:t>
            </a:r>
          </a:p>
          <a:p>
            <a:pPr lvl="1"/>
            <a:r>
              <a:rPr lang="en-US" dirty="0"/>
              <a:t>Food</a:t>
            </a:r>
          </a:p>
          <a:p>
            <a:pPr lvl="1"/>
            <a:r>
              <a:rPr lang="en-US" dirty="0"/>
              <a:t>Hospital staff salaries</a:t>
            </a:r>
          </a:p>
          <a:p>
            <a:pPr lvl="1"/>
            <a:r>
              <a:rPr lang="en-US" dirty="0"/>
              <a:t>General equipment to support direct patient care</a:t>
            </a:r>
          </a:p>
          <a:p>
            <a:r>
              <a:rPr lang="en-US" dirty="0"/>
              <a:t>Please contact ICAHN (</a:t>
            </a:r>
            <a:r>
              <a:rPr lang="en-US" dirty="0">
                <a:hlinkClick r:id="rId3"/>
              </a:rPr>
              <a:t>bashpole@icahn.org</a:t>
            </a:r>
            <a:r>
              <a:rPr lang="en-US" dirty="0"/>
              <a:t>) if you have any questions at all about the appropriateness/allowability of an activity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385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60DD6-6268-43A7-84DA-EFC1B4667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FY21 SHIP Grant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EBC49-A088-4790-8256-C809E9AE0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Applications due by </a:t>
            </a:r>
            <a:r>
              <a:rPr lang="en-US" b="1" dirty="0">
                <a:solidFill>
                  <a:srgbClr val="FF0000"/>
                </a:solidFill>
              </a:rPr>
              <a:t>Friday January 22</a:t>
            </a:r>
            <a:r>
              <a:rPr lang="en-US" b="1" baseline="30000" dirty="0">
                <a:solidFill>
                  <a:srgbClr val="FF0000"/>
                </a:solidFill>
              </a:rPr>
              <a:t>nd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Send to </a:t>
            </a:r>
            <a:r>
              <a:rPr lang="en-US" dirty="0">
                <a:hlinkClick r:id="rId2"/>
              </a:rPr>
              <a:t>bashpole@icahn.org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64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187CF-D837-4DED-AF00-09A20C45A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FE200-5964-4316-877F-18A5F7D60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 </a:t>
            </a:r>
            <a:r>
              <a:rPr lang="en-US" dirty="0">
                <a:hlinkClick r:id="rId3"/>
              </a:rPr>
              <a:t>bashpole@icahn.org</a:t>
            </a:r>
            <a:endParaRPr lang="en-US" dirty="0"/>
          </a:p>
          <a:p>
            <a:r>
              <a:rPr lang="en-US" dirty="0"/>
              <a:t>Call ICAHN office (815)875-2999</a:t>
            </a:r>
          </a:p>
        </p:txBody>
      </p:sp>
    </p:spTree>
    <p:extLst>
      <p:ext uri="{BB962C8B-B14F-4D97-AF65-F5344CB8AC3E}">
        <p14:creationId xmlns:p14="http://schemas.microsoft.com/office/powerpoint/2010/main" val="68257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BCEAE-8052-477D-8A20-A1CBA4CFE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Small Rural Hospital Improvement Grant (SHIP)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F10E8-E6BA-4D37-B3A7-5FB936CC2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Federally funded program</a:t>
            </a:r>
          </a:p>
          <a:p>
            <a:pPr lvl="1"/>
            <a:r>
              <a:rPr lang="en-US" dirty="0"/>
              <a:t>ICAHN manages the grant on behalf of IDPH</a:t>
            </a:r>
          </a:p>
          <a:p>
            <a:r>
              <a:rPr lang="en-US" dirty="0"/>
              <a:t>All critical access hospitals are eligible</a:t>
            </a:r>
          </a:p>
          <a:p>
            <a:r>
              <a:rPr lang="en-US" dirty="0"/>
              <a:t>Small &amp; rural hospitals under 49 beds are also eligible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90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A6E0F-B6CA-4F0E-804F-9C9D202F0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FY21 SHIP Grant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039C2-958E-447E-98CE-DBF8A5C1F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Applications due by </a:t>
            </a:r>
            <a:r>
              <a:rPr lang="en-US" b="1" dirty="0">
                <a:solidFill>
                  <a:srgbClr val="FF0000"/>
                </a:solidFill>
              </a:rPr>
              <a:t>Friday January 22</a:t>
            </a:r>
            <a:r>
              <a:rPr lang="en-US" b="1" baseline="30000" dirty="0">
                <a:solidFill>
                  <a:srgbClr val="FF0000"/>
                </a:solidFill>
              </a:rPr>
              <a:t>nd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Send to </a:t>
            </a:r>
            <a:r>
              <a:rPr lang="en-US" dirty="0">
                <a:hlinkClick r:id="rId3"/>
              </a:rPr>
              <a:t>bashpole@icahn.org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8635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263B3-CE6F-43F3-82DD-EFC44FC6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FY21 SHIP Grant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9DED1-99B0-4DFB-9AD8-B076B9B51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period runs from June 1, 2021 – May 31, 2022</a:t>
            </a:r>
          </a:p>
          <a:p>
            <a:r>
              <a:rPr lang="en-US" dirty="0"/>
              <a:t>Three purchasing menu categories</a:t>
            </a:r>
          </a:p>
          <a:p>
            <a:pPr lvl="1"/>
            <a:r>
              <a:rPr lang="en-US" dirty="0"/>
              <a:t>Value-Based Purchasing (VBP)</a:t>
            </a:r>
          </a:p>
          <a:p>
            <a:pPr lvl="1"/>
            <a:r>
              <a:rPr lang="en-US" dirty="0"/>
              <a:t>Accountable Care Organization (ACO)</a:t>
            </a:r>
          </a:p>
          <a:p>
            <a:pPr lvl="1"/>
            <a:r>
              <a:rPr lang="en-US" dirty="0"/>
              <a:t>Prospective Payment System/Payment Bundling (PPS/PB)</a:t>
            </a:r>
          </a:p>
          <a:p>
            <a:r>
              <a:rPr lang="en-US" dirty="0"/>
              <a:t>Funds can be used for individual hospital projects or for pooled network projects</a:t>
            </a:r>
          </a:p>
          <a:p>
            <a:r>
              <a:rPr lang="en-US" dirty="0"/>
              <a:t>Funding is anticipated to be approximately $11,000 per hospital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26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C25B-73D6-4DC0-91CC-31E3F009B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Site visits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7A142-F686-4307-A949-940267CC0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Requirement for receiving grants</a:t>
            </a:r>
          </a:p>
          <a:p>
            <a:r>
              <a:rPr lang="en-US" dirty="0"/>
              <a:t>Take place approximately every three years</a:t>
            </a:r>
          </a:p>
          <a:p>
            <a:r>
              <a:rPr lang="en-US" dirty="0"/>
              <a:t>Financial information &amp; other grant documentation</a:t>
            </a:r>
          </a:p>
          <a:p>
            <a:pPr lvl="1"/>
            <a:r>
              <a:rPr lang="en-US" dirty="0"/>
              <a:t>All receipts</a:t>
            </a:r>
          </a:p>
          <a:p>
            <a:pPr lvl="1"/>
            <a:r>
              <a:rPr lang="en-US" dirty="0"/>
              <a:t>Any agendas, contracted services, agreements, etc.</a:t>
            </a:r>
          </a:p>
          <a:p>
            <a:pPr lvl="1"/>
            <a:r>
              <a:rPr lang="en-US" dirty="0"/>
              <a:t>Signed grant agreement between your hospital and ICAHN</a:t>
            </a:r>
          </a:p>
          <a:p>
            <a:pPr lvl="1"/>
            <a:r>
              <a:rPr lang="en-US" dirty="0"/>
              <a:t>Grant 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6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A21E83A-0F9E-4145-9D59-5535AAD97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520012" cy="1049235"/>
          </a:xfrm>
        </p:spPr>
        <p:txBody>
          <a:bodyPr>
            <a:normAutofit/>
          </a:bodyPr>
          <a:lstStyle/>
          <a:p>
            <a:r>
              <a:rPr lang="en-US" dirty="0"/>
              <a:t>Application – Page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5A5C121-ADCA-44AB-AE37-D30C009ED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 dirty="0"/>
              <a:t>Similar to past years</a:t>
            </a:r>
          </a:p>
          <a:p>
            <a:r>
              <a:rPr lang="en-US" dirty="0"/>
              <a:t>Asking for DUNS # this year</a:t>
            </a:r>
          </a:p>
          <a:p>
            <a:r>
              <a:rPr lang="en-US" dirty="0"/>
              <a:t>If any changes to general information from previous application, please note those changes</a:t>
            </a:r>
          </a:p>
        </p:txBody>
      </p:sp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A75AB0-0D24-4856-BFD4-57A7868DE5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5282" y="151426"/>
            <a:ext cx="5011289" cy="638380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307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3933CE1-98FD-4C1B-B9A1-1CFCCADD6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389383" cy="1049235"/>
          </a:xfrm>
        </p:spPr>
        <p:txBody>
          <a:bodyPr>
            <a:normAutofit/>
          </a:bodyPr>
          <a:lstStyle/>
          <a:p>
            <a:r>
              <a:rPr lang="en-US" dirty="0"/>
              <a:t>Application – page 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9" name="Content Placeholder 8">
            <a:extLst>
              <a:ext uri="{FF2B5EF4-FFF2-40B4-BE49-F238E27FC236}">
                <a16:creationId xmlns:a16="http://schemas.microsoft.com/office/drawing/2014/main" id="{D785F203-B7FC-493F-9BA5-126624E7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 dirty="0"/>
              <a:t>Please check participation in CMS programs</a:t>
            </a:r>
          </a:p>
          <a:p>
            <a:r>
              <a:rPr lang="en-US" dirty="0"/>
              <a:t>Select and describe activity(</a:t>
            </a:r>
            <a:r>
              <a:rPr lang="en-US" dirty="0" err="1"/>
              <a:t>ies</a:t>
            </a:r>
            <a:r>
              <a:rPr lang="en-US" dirty="0"/>
              <a:t>) within purchase menu if you desire to do an individual project</a:t>
            </a:r>
          </a:p>
          <a:p>
            <a:r>
              <a:rPr lang="en-US" dirty="0"/>
              <a:t>If possible, please use detail when describing chosen activities </a:t>
            </a:r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13A689B7-39F6-4477-9ADD-50E6B7AD7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841" y="111399"/>
            <a:ext cx="4627984" cy="604965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321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EF98FA0-ED29-4F55-9C82-84520AE1C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501351" cy="1049235"/>
          </a:xfrm>
        </p:spPr>
        <p:txBody>
          <a:bodyPr>
            <a:normAutofit/>
          </a:bodyPr>
          <a:lstStyle/>
          <a:p>
            <a:r>
              <a:rPr lang="en-US" dirty="0"/>
              <a:t>Application – Page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F9796DA-D6B7-455D-8DEA-470A944F5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 dirty="0"/>
              <a:t>Continuation of purchasing menu</a:t>
            </a:r>
          </a:p>
          <a:p>
            <a:r>
              <a:rPr lang="en-US" dirty="0"/>
              <a:t>Enter what percentage/amount of funds requested by investment category</a:t>
            </a:r>
          </a:p>
          <a:p>
            <a:r>
              <a:rPr lang="en-US" dirty="0"/>
              <a:t>Describe current project period activity </a:t>
            </a:r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22AF10B0-3145-4B1E-871D-93AE7B48B5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188"/>
            <a:ext cx="4839477" cy="60873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635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1A525D3-EC48-4547-A299-6F2D9B114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398714" cy="1049235"/>
          </a:xfrm>
        </p:spPr>
        <p:txBody>
          <a:bodyPr>
            <a:normAutofit/>
          </a:bodyPr>
          <a:lstStyle/>
          <a:p>
            <a:r>
              <a:rPr lang="en-US" dirty="0"/>
              <a:t>Application – page 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C1DA51-DFAF-4BDC-96A5-EB934F8C6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 dirty="0"/>
              <a:t>Group project page</a:t>
            </a:r>
          </a:p>
          <a:p>
            <a:r>
              <a:rPr lang="en-US" dirty="0"/>
              <a:t>3 hospitals must select a project in order for it to move forward</a:t>
            </a:r>
          </a:p>
          <a:p>
            <a:r>
              <a:rPr lang="en-US" dirty="0"/>
              <a:t>Award for next two years will be allocated to chosen project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90EC84-038D-469A-A946-11FD37446DB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786090" y="47364"/>
            <a:ext cx="4683574" cy="60748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53440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399</Words>
  <Application>Microsoft Office PowerPoint</Application>
  <PresentationFormat>Widescreen</PresentationFormat>
  <Paragraphs>74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Gallery</vt:lpstr>
      <vt:lpstr>Fy21 (2021-2022) SHIP Grant Introduction</vt:lpstr>
      <vt:lpstr>Small Rural Hospital Improvement Grant (SHIP)</vt:lpstr>
      <vt:lpstr>FY21 SHIP Grant</vt:lpstr>
      <vt:lpstr>FY21 SHIP Grant</vt:lpstr>
      <vt:lpstr>Grant Site visits</vt:lpstr>
      <vt:lpstr>Application – Page 1</vt:lpstr>
      <vt:lpstr>Application – page 2</vt:lpstr>
      <vt:lpstr>Application – Page 3</vt:lpstr>
      <vt:lpstr>Application – page 4</vt:lpstr>
      <vt:lpstr>Application – page 5</vt:lpstr>
      <vt:lpstr>Unallowable investments</vt:lpstr>
      <vt:lpstr>FY21 SHIP Grant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Fy21 (2021-2022) SHIP Grant Introduction</dc:title>
  <dc:creator>Brian Ashpole</dc:creator>
  <cp:lastModifiedBy>Brian Ashpole</cp:lastModifiedBy>
  <cp:revision>2</cp:revision>
  <cp:lastPrinted>2021-01-07T17:01:07Z</cp:lastPrinted>
  <dcterms:created xsi:type="dcterms:W3CDTF">2021-01-06T22:06:32Z</dcterms:created>
  <dcterms:modified xsi:type="dcterms:W3CDTF">2021-01-07T20:41:33Z</dcterms:modified>
</cp:coreProperties>
</file>