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CB4310-F950-4358-B77F-3EF3CC0B301F}">
          <p14:sldIdLst>
            <p14:sldId id="256"/>
          </p14:sldIdLst>
        </p14:section>
        <p14:section name="Untitled Section" id="{40BDCE42-AAB9-49B7-BAFD-E44861314957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4B4B90-9D1C-49FF-AFB7-C17450E4FB88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324CD71-7CBD-4E70-9072-1C89679390D0}">
      <dgm:prSet/>
      <dgm:spPr/>
      <dgm:t>
        <a:bodyPr/>
        <a:lstStyle/>
        <a:p>
          <a:r>
            <a:rPr lang="en-US"/>
            <a:t>Develop</a:t>
          </a:r>
        </a:p>
      </dgm:t>
    </dgm:pt>
    <dgm:pt modelId="{E22FF5A6-2D49-46F7-9C8B-8EBA4F314299}" type="parTrans" cxnId="{43F71B22-3BF9-4C28-B5B9-4ECE73C0B4B7}">
      <dgm:prSet/>
      <dgm:spPr/>
      <dgm:t>
        <a:bodyPr/>
        <a:lstStyle/>
        <a:p>
          <a:endParaRPr lang="en-US"/>
        </a:p>
      </dgm:t>
    </dgm:pt>
    <dgm:pt modelId="{2CE71517-9CA2-40D5-905F-41C0F3CA8EF5}" type="sibTrans" cxnId="{43F71B22-3BF9-4C28-B5B9-4ECE73C0B4B7}">
      <dgm:prSet/>
      <dgm:spPr/>
      <dgm:t>
        <a:bodyPr/>
        <a:lstStyle/>
        <a:p>
          <a:endParaRPr lang="en-US"/>
        </a:p>
      </dgm:t>
    </dgm:pt>
    <dgm:pt modelId="{13EB1A9C-BEE2-4272-B11E-F9C90DF5AFCF}">
      <dgm:prSet/>
      <dgm:spPr/>
      <dgm:t>
        <a:bodyPr/>
        <a:lstStyle/>
        <a:p>
          <a:r>
            <a:rPr lang="en-US"/>
            <a:t>Develop visual tracking and presentation tool for staff and other stakeholders</a:t>
          </a:r>
        </a:p>
      </dgm:t>
    </dgm:pt>
    <dgm:pt modelId="{5932B5F5-396C-46C1-AC87-87F9DC744EB9}" type="parTrans" cxnId="{CDD8CA3E-4DED-4B03-9C5B-A35B6630492A}">
      <dgm:prSet/>
      <dgm:spPr/>
      <dgm:t>
        <a:bodyPr/>
        <a:lstStyle/>
        <a:p>
          <a:endParaRPr lang="en-US"/>
        </a:p>
      </dgm:t>
    </dgm:pt>
    <dgm:pt modelId="{393B0D4C-F46C-439B-927C-83CAB55FBCD4}" type="sibTrans" cxnId="{CDD8CA3E-4DED-4B03-9C5B-A35B6630492A}">
      <dgm:prSet/>
      <dgm:spPr/>
      <dgm:t>
        <a:bodyPr/>
        <a:lstStyle/>
        <a:p>
          <a:endParaRPr lang="en-US"/>
        </a:p>
      </dgm:t>
    </dgm:pt>
    <dgm:pt modelId="{CD1920EA-50F2-4006-8115-6B0F19ED1F21}">
      <dgm:prSet/>
      <dgm:spPr/>
      <dgm:t>
        <a:bodyPr/>
        <a:lstStyle/>
        <a:p>
          <a:r>
            <a:rPr lang="en-US"/>
            <a:t>Identify</a:t>
          </a:r>
        </a:p>
      </dgm:t>
    </dgm:pt>
    <dgm:pt modelId="{A2197940-D824-4835-9480-21D308550B26}" type="parTrans" cxnId="{04575F54-7695-47FF-BCCB-B5DDE6F4FC21}">
      <dgm:prSet/>
      <dgm:spPr/>
      <dgm:t>
        <a:bodyPr/>
        <a:lstStyle/>
        <a:p>
          <a:endParaRPr lang="en-US"/>
        </a:p>
      </dgm:t>
    </dgm:pt>
    <dgm:pt modelId="{AF74B4AF-4AE9-4BD3-8646-D864E34964CF}" type="sibTrans" cxnId="{04575F54-7695-47FF-BCCB-B5DDE6F4FC21}">
      <dgm:prSet/>
      <dgm:spPr/>
      <dgm:t>
        <a:bodyPr/>
        <a:lstStyle/>
        <a:p>
          <a:endParaRPr lang="en-US"/>
        </a:p>
      </dgm:t>
    </dgm:pt>
    <dgm:pt modelId="{FEDB4108-DF04-46A0-840F-C80C42AACD0C}">
      <dgm:prSet/>
      <dgm:spPr/>
      <dgm:t>
        <a:bodyPr/>
        <a:lstStyle/>
        <a:p>
          <a:r>
            <a:rPr lang="en-US"/>
            <a:t>Identify actionable items and provide focus</a:t>
          </a:r>
        </a:p>
      </dgm:t>
    </dgm:pt>
    <dgm:pt modelId="{B860125D-B410-4F7D-8942-E949FA217D24}" type="parTrans" cxnId="{5F951F24-00AE-471C-815D-BCC8700C3745}">
      <dgm:prSet/>
      <dgm:spPr/>
      <dgm:t>
        <a:bodyPr/>
        <a:lstStyle/>
        <a:p>
          <a:endParaRPr lang="en-US"/>
        </a:p>
      </dgm:t>
    </dgm:pt>
    <dgm:pt modelId="{FF44665C-AF76-421C-AEE8-73D45CDE8F1A}" type="sibTrans" cxnId="{5F951F24-00AE-471C-815D-BCC8700C3745}">
      <dgm:prSet/>
      <dgm:spPr/>
      <dgm:t>
        <a:bodyPr/>
        <a:lstStyle/>
        <a:p>
          <a:endParaRPr lang="en-US"/>
        </a:p>
      </dgm:t>
    </dgm:pt>
    <dgm:pt modelId="{D4BE5A63-34B8-4EE1-9DAF-8175FB704C6E}">
      <dgm:prSet/>
      <dgm:spPr/>
      <dgm:t>
        <a:bodyPr/>
        <a:lstStyle/>
        <a:p>
          <a:r>
            <a:rPr lang="en-US"/>
            <a:t>Improve</a:t>
          </a:r>
        </a:p>
      </dgm:t>
    </dgm:pt>
    <dgm:pt modelId="{8DA2B64E-4BFB-4344-9766-16E757623019}" type="parTrans" cxnId="{11D5D168-9807-4929-928A-0670751D0F88}">
      <dgm:prSet/>
      <dgm:spPr/>
      <dgm:t>
        <a:bodyPr/>
        <a:lstStyle/>
        <a:p>
          <a:endParaRPr lang="en-US"/>
        </a:p>
      </dgm:t>
    </dgm:pt>
    <dgm:pt modelId="{059B9679-B3A6-4AAC-B05B-2C0D42F7EE27}" type="sibTrans" cxnId="{11D5D168-9807-4929-928A-0670751D0F88}">
      <dgm:prSet/>
      <dgm:spPr/>
      <dgm:t>
        <a:bodyPr/>
        <a:lstStyle/>
        <a:p>
          <a:endParaRPr lang="en-US"/>
        </a:p>
      </dgm:t>
    </dgm:pt>
    <dgm:pt modelId="{3135B72F-AD58-4C6F-9703-9E2C6D9A260D}">
      <dgm:prSet/>
      <dgm:spPr/>
      <dgm:t>
        <a:bodyPr/>
        <a:lstStyle/>
        <a:p>
          <a:r>
            <a:rPr lang="en-US"/>
            <a:t>Improve communication</a:t>
          </a:r>
        </a:p>
      </dgm:t>
    </dgm:pt>
    <dgm:pt modelId="{81CDAB02-0A8B-4468-B481-9AB32D071FD9}" type="parTrans" cxnId="{E917E5C1-E396-49BC-822A-F0CB622FCE73}">
      <dgm:prSet/>
      <dgm:spPr/>
      <dgm:t>
        <a:bodyPr/>
        <a:lstStyle/>
        <a:p>
          <a:endParaRPr lang="en-US"/>
        </a:p>
      </dgm:t>
    </dgm:pt>
    <dgm:pt modelId="{A3E144BA-A3D9-4081-B4BF-6B15DC06BD5A}" type="sibTrans" cxnId="{E917E5C1-E396-49BC-822A-F0CB622FCE73}">
      <dgm:prSet/>
      <dgm:spPr/>
      <dgm:t>
        <a:bodyPr/>
        <a:lstStyle/>
        <a:p>
          <a:endParaRPr lang="en-US"/>
        </a:p>
      </dgm:t>
    </dgm:pt>
    <dgm:pt modelId="{25F91AF1-F2CF-4CC9-BAF6-682F30E8A577}" type="pres">
      <dgm:prSet presAssocID="{4F4B4B90-9D1C-49FF-AFB7-C17450E4FB88}" presName="Name0" presStyleCnt="0">
        <dgm:presLayoutVars>
          <dgm:dir/>
          <dgm:animLvl val="lvl"/>
          <dgm:resizeHandles val="exact"/>
        </dgm:presLayoutVars>
      </dgm:prSet>
      <dgm:spPr/>
    </dgm:pt>
    <dgm:pt modelId="{C6993C7F-0891-4BAE-A7C4-79BC082A5131}" type="pres">
      <dgm:prSet presAssocID="{D324CD71-7CBD-4E70-9072-1C89679390D0}" presName="linNode" presStyleCnt="0"/>
      <dgm:spPr/>
    </dgm:pt>
    <dgm:pt modelId="{A4D28A89-7550-4292-BF54-4432306C3181}" type="pres">
      <dgm:prSet presAssocID="{D324CD71-7CBD-4E70-9072-1C89679390D0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1AB32C6A-35F1-4946-836F-039FEE989935}" type="pres">
      <dgm:prSet presAssocID="{D324CD71-7CBD-4E70-9072-1C89679390D0}" presName="descendantText" presStyleLbl="alignAccFollowNode1" presStyleIdx="0" presStyleCnt="3">
        <dgm:presLayoutVars>
          <dgm:bulletEnabled/>
        </dgm:presLayoutVars>
      </dgm:prSet>
      <dgm:spPr/>
    </dgm:pt>
    <dgm:pt modelId="{9D20A4D8-F25F-492C-AC0E-CEC7EAF7BEFB}" type="pres">
      <dgm:prSet presAssocID="{2CE71517-9CA2-40D5-905F-41C0F3CA8EF5}" presName="sp" presStyleCnt="0"/>
      <dgm:spPr/>
    </dgm:pt>
    <dgm:pt modelId="{7E21249A-2BA0-46D8-845C-D2CB32519007}" type="pres">
      <dgm:prSet presAssocID="{CD1920EA-50F2-4006-8115-6B0F19ED1F21}" presName="linNode" presStyleCnt="0"/>
      <dgm:spPr/>
    </dgm:pt>
    <dgm:pt modelId="{CF0A2682-189B-4606-BC0B-1F40419ABABB}" type="pres">
      <dgm:prSet presAssocID="{CD1920EA-50F2-4006-8115-6B0F19ED1F2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79CF85FC-9684-4C0D-8DA2-030A8B6F6384}" type="pres">
      <dgm:prSet presAssocID="{CD1920EA-50F2-4006-8115-6B0F19ED1F21}" presName="descendantText" presStyleLbl="alignAccFollowNode1" presStyleIdx="1" presStyleCnt="3">
        <dgm:presLayoutVars>
          <dgm:bulletEnabled/>
        </dgm:presLayoutVars>
      </dgm:prSet>
      <dgm:spPr/>
    </dgm:pt>
    <dgm:pt modelId="{0F2679DB-1625-40D3-8CE6-C75BF88158FB}" type="pres">
      <dgm:prSet presAssocID="{AF74B4AF-4AE9-4BD3-8646-D864E34964CF}" presName="sp" presStyleCnt="0"/>
      <dgm:spPr/>
    </dgm:pt>
    <dgm:pt modelId="{AAE306AA-050E-44CE-821A-60E8011D90CF}" type="pres">
      <dgm:prSet presAssocID="{D4BE5A63-34B8-4EE1-9DAF-8175FB704C6E}" presName="linNode" presStyleCnt="0"/>
      <dgm:spPr/>
    </dgm:pt>
    <dgm:pt modelId="{EFC47178-486B-4ADD-82C4-B41E448A0339}" type="pres">
      <dgm:prSet presAssocID="{D4BE5A63-34B8-4EE1-9DAF-8175FB704C6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94F05002-7498-4783-AEA5-D11E3F92BCC0}" type="pres">
      <dgm:prSet presAssocID="{D4BE5A63-34B8-4EE1-9DAF-8175FB704C6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6554EA17-F1AB-4760-9DD6-CE6C4BA3B0CD}" type="presOf" srcId="{13EB1A9C-BEE2-4272-B11E-F9C90DF5AFCF}" destId="{1AB32C6A-35F1-4946-836F-039FEE989935}" srcOrd="0" destOrd="0" presId="urn:microsoft.com/office/officeart/2016/7/layout/VerticalSolidActionList"/>
    <dgm:cxn modelId="{43F71B22-3BF9-4C28-B5B9-4ECE73C0B4B7}" srcId="{4F4B4B90-9D1C-49FF-AFB7-C17450E4FB88}" destId="{D324CD71-7CBD-4E70-9072-1C89679390D0}" srcOrd="0" destOrd="0" parTransId="{E22FF5A6-2D49-46F7-9C8B-8EBA4F314299}" sibTransId="{2CE71517-9CA2-40D5-905F-41C0F3CA8EF5}"/>
    <dgm:cxn modelId="{5F951F24-00AE-471C-815D-BCC8700C3745}" srcId="{CD1920EA-50F2-4006-8115-6B0F19ED1F21}" destId="{FEDB4108-DF04-46A0-840F-C80C42AACD0C}" srcOrd="0" destOrd="0" parTransId="{B860125D-B410-4F7D-8942-E949FA217D24}" sibTransId="{FF44665C-AF76-421C-AEE8-73D45CDE8F1A}"/>
    <dgm:cxn modelId="{CDD8CA3E-4DED-4B03-9C5B-A35B6630492A}" srcId="{D324CD71-7CBD-4E70-9072-1C89679390D0}" destId="{13EB1A9C-BEE2-4272-B11E-F9C90DF5AFCF}" srcOrd="0" destOrd="0" parTransId="{5932B5F5-396C-46C1-AC87-87F9DC744EB9}" sibTransId="{393B0D4C-F46C-439B-927C-83CAB55FBCD4}"/>
    <dgm:cxn modelId="{D0ACC13F-3523-432B-A230-79EC5834DAE8}" type="presOf" srcId="{D4BE5A63-34B8-4EE1-9DAF-8175FB704C6E}" destId="{EFC47178-486B-4ADD-82C4-B41E448A0339}" srcOrd="0" destOrd="0" presId="urn:microsoft.com/office/officeart/2016/7/layout/VerticalSolidActionList"/>
    <dgm:cxn modelId="{A9D48C5F-9FEE-4A7B-AA31-975B3DFD2354}" type="presOf" srcId="{D324CD71-7CBD-4E70-9072-1C89679390D0}" destId="{A4D28A89-7550-4292-BF54-4432306C3181}" srcOrd="0" destOrd="0" presId="urn:microsoft.com/office/officeart/2016/7/layout/VerticalSolidActionList"/>
    <dgm:cxn modelId="{11D5D168-9807-4929-928A-0670751D0F88}" srcId="{4F4B4B90-9D1C-49FF-AFB7-C17450E4FB88}" destId="{D4BE5A63-34B8-4EE1-9DAF-8175FB704C6E}" srcOrd="2" destOrd="0" parTransId="{8DA2B64E-4BFB-4344-9766-16E757623019}" sibTransId="{059B9679-B3A6-4AAC-B05B-2C0D42F7EE27}"/>
    <dgm:cxn modelId="{DD295552-BF40-4917-8960-3FEB1CFC351E}" type="presOf" srcId="{FEDB4108-DF04-46A0-840F-C80C42AACD0C}" destId="{79CF85FC-9684-4C0D-8DA2-030A8B6F6384}" srcOrd="0" destOrd="0" presId="urn:microsoft.com/office/officeart/2016/7/layout/VerticalSolidActionList"/>
    <dgm:cxn modelId="{04575F54-7695-47FF-BCCB-B5DDE6F4FC21}" srcId="{4F4B4B90-9D1C-49FF-AFB7-C17450E4FB88}" destId="{CD1920EA-50F2-4006-8115-6B0F19ED1F21}" srcOrd="1" destOrd="0" parTransId="{A2197940-D824-4835-9480-21D308550B26}" sibTransId="{AF74B4AF-4AE9-4BD3-8646-D864E34964CF}"/>
    <dgm:cxn modelId="{CEDF4258-FF94-47B7-8BCB-82803D17D4B1}" type="presOf" srcId="{3135B72F-AD58-4C6F-9703-9E2C6D9A260D}" destId="{94F05002-7498-4783-AEA5-D11E3F92BCC0}" srcOrd="0" destOrd="0" presId="urn:microsoft.com/office/officeart/2016/7/layout/VerticalSolidActionList"/>
    <dgm:cxn modelId="{E917E5C1-E396-49BC-822A-F0CB622FCE73}" srcId="{D4BE5A63-34B8-4EE1-9DAF-8175FB704C6E}" destId="{3135B72F-AD58-4C6F-9703-9E2C6D9A260D}" srcOrd="0" destOrd="0" parTransId="{81CDAB02-0A8B-4468-B481-9AB32D071FD9}" sibTransId="{A3E144BA-A3D9-4081-B4BF-6B15DC06BD5A}"/>
    <dgm:cxn modelId="{23EF9AEC-C903-41AC-9754-481316463E62}" type="presOf" srcId="{4F4B4B90-9D1C-49FF-AFB7-C17450E4FB88}" destId="{25F91AF1-F2CF-4CC9-BAF6-682F30E8A577}" srcOrd="0" destOrd="0" presId="urn:microsoft.com/office/officeart/2016/7/layout/VerticalSolidActionList"/>
    <dgm:cxn modelId="{28B692F8-FA9B-4940-B31D-B90B239B104F}" type="presOf" srcId="{CD1920EA-50F2-4006-8115-6B0F19ED1F21}" destId="{CF0A2682-189B-4606-BC0B-1F40419ABABB}" srcOrd="0" destOrd="0" presId="urn:microsoft.com/office/officeart/2016/7/layout/VerticalSolidActionList"/>
    <dgm:cxn modelId="{E2F2CF25-821D-422A-BAFA-CEA355E9D5DB}" type="presParOf" srcId="{25F91AF1-F2CF-4CC9-BAF6-682F30E8A577}" destId="{C6993C7F-0891-4BAE-A7C4-79BC082A5131}" srcOrd="0" destOrd="0" presId="urn:microsoft.com/office/officeart/2016/7/layout/VerticalSolidActionList"/>
    <dgm:cxn modelId="{EA70016B-559B-4976-85B3-18DCE7237304}" type="presParOf" srcId="{C6993C7F-0891-4BAE-A7C4-79BC082A5131}" destId="{A4D28A89-7550-4292-BF54-4432306C3181}" srcOrd="0" destOrd="0" presId="urn:microsoft.com/office/officeart/2016/7/layout/VerticalSolidActionList"/>
    <dgm:cxn modelId="{1DA88077-FB9C-4EE0-B823-CD2CFB6BFBA0}" type="presParOf" srcId="{C6993C7F-0891-4BAE-A7C4-79BC082A5131}" destId="{1AB32C6A-35F1-4946-836F-039FEE989935}" srcOrd="1" destOrd="0" presId="urn:microsoft.com/office/officeart/2016/7/layout/VerticalSolidActionList"/>
    <dgm:cxn modelId="{69892720-CD98-4D9B-8055-DDF461435436}" type="presParOf" srcId="{25F91AF1-F2CF-4CC9-BAF6-682F30E8A577}" destId="{9D20A4D8-F25F-492C-AC0E-CEC7EAF7BEFB}" srcOrd="1" destOrd="0" presId="urn:microsoft.com/office/officeart/2016/7/layout/VerticalSolidActionList"/>
    <dgm:cxn modelId="{0EFAB55F-FFAC-455E-9457-05530736FC17}" type="presParOf" srcId="{25F91AF1-F2CF-4CC9-BAF6-682F30E8A577}" destId="{7E21249A-2BA0-46D8-845C-D2CB32519007}" srcOrd="2" destOrd="0" presId="urn:microsoft.com/office/officeart/2016/7/layout/VerticalSolidActionList"/>
    <dgm:cxn modelId="{730F2FB7-EFE6-4667-8859-86555D8F0133}" type="presParOf" srcId="{7E21249A-2BA0-46D8-845C-D2CB32519007}" destId="{CF0A2682-189B-4606-BC0B-1F40419ABABB}" srcOrd="0" destOrd="0" presId="urn:microsoft.com/office/officeart/2016/7/layout/VerticalSolidActionList"/>
    <dgm:cxn modelId="{3F5340B5-AF7F-4176-9119-EC2413C2B5A5}" type="presParOf" srcId="{7E21249A-2BA0-46D8-845C-D2CB32519007}" destId="{79CF85FC-9684-4C0D-8DA2-030A8B6F6384}" srcOrd="1" destOrd="0" presId="urn:microsoft.com/office/officeart/2016/7/layout/VerticalSolidActionList"/>
    <dgm:cxn modelId="{38C8142D-AA58-4F30-81C6-B51296898447}" type="presParOf" srcId="{25F91AF1-F2CF-4CC9-BAF6-682F30E8A577}" destId="{0F2679DB-1625-40D3-8CE6-C75BF88158FB}" srcOrd="3" destOrd="0" presId="urn:microsoft.com/office/officeart/2016/7/layout/VerticalSolidActionList"/>
    <dgm:cxn modelId="{912FEC13-F262-4B41-8A2E-A4212156CEFE}" type="presParOf" srcId="{25F91AF1-F2CF-4CC9-BAF6-682F30E8A577}" destId="{AAE306AA-050E-44CE-821A-60E8011D90CF}" srcOrd="4" destOrd="0" presId="urn:microsoft.com/office/officeart/2016/7/layout/VerticalSolidActionList"/>
    <dgm:cxn modelId="{93DE1D3A-069C-4B4D-861F-B5E9BC0CCEF2}" type="presParOf" srcId="{AAE306AA-050E-44CE-821A-60E8011D90CF}" destId="{EFC47178-486B-4ADD-82C4-B41E448A0339}" srcOrd="0" destOrd="0" presId="urn:microsoft.com/office/officeart/2016/7/layout/VerticalSolidActionList"/>
    <dgm:cxn modelId="{B1E1161E-60C7-490A-949F-62057F21FF60}" type="presParOf" srcId="{AAE306AA-050E-44CE-821A-60E8011D90CF}" destId="{94F05002-7498-4783-AEA5-D11E3F92BCC0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32C6A-35F1-4946-836F-039FEE989935}">
      <dsp:nvSpPr>
        <dsp:cNvPr id="0" name=""/>
        <dsp:cNvSpPr/>
      </dsp:nvSpPr>
      <dsp:spPr>
        <a:xfrm>
          <a:off x="1015414" y="1487"/>
          <a:ext cx="4061656" cy="15249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07" tIns="387341" rIns="78807" bIns="3873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 visual tracking and presentation tool for staff and other stakeholders</a:t>
          </a:r>
        </a:p>
      </dsp:txBody>
      <dsp:txXfrm>
        <a:off x="1015414" y="1487"/>
        <a:ext cx="4061656" cy="1524966"/>
      </dsp:txXfrm>
    </dsp:sp>
    <dsp:sp modelId="{A4D28A89-7550-4292-BF54-4432306C3181}">
      <dsp:nvSpPr>
        <dsp:cNvPr id="0" name=""/>
        <dsp:cNvSpPr/>
      </dsp:nvSpPr>
      <dsp:spPr>
        <a:xfrm>
          <a:off x="0" y="1487"/>
          <a:ext cx="1015414" cy="15249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32" tIns="150633" rIns="53732" bIns="15063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Develop</a:t>
          </a:r>
        </a:p>
      </dsp:txBody>
      <dsp:txXfrm>
        <a:off x="0" y="1487"/>
        <a:ext cx="1015414" cy="1524966"/>
      </dsp:txXfrm>
    </dsp:sp>
    <dsp:sp modelId="{79CF85FC-9684-4C0D-8DA2-030A8B6F6384}">
      <dsp:nvSpPr>
        <dsp:cNvPr id="0" name=""/>
        <dsp:cNvSpPr/>
      </dsp:nvSpPr>
      <dsp:spPr>
        <a:xfrm>
          <a:off x="1015414" y="1617952"/>
          <a:ext cx="4061656" cy="15249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07" tIns="387341" rIns="78807" bIns="3873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Identify actionable items and provide focus</a:t>
          </a:r>
        </a:p>
      </dsp:txBody>
      <dsp:txXfrm>
        <a:off x="1015414" y="1617952"/>
        <a:ext cx="4061656" cy="1524966"/>
      </dsp:txXfrm>
    </dsp:sp>
    <dsp:sp modelId="{CF0A2682-189B-4606-BC0B-1F40419ABABB}">
      <dsp:nvSpPr>
        <dsp:cNvPr id="0" name=""/>
        <dsp:cNvSpPr/>
      </dsp:nvSpPr>
      <dsp:spPr>
        <a:xfrm>
          <a:off x="0" y="1617952"/>
          <a:ext cx="1015414" cy="15249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32" tIns="150633" rIns="53732" bIns="15063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Identify</a:t>
          </a:r>
        </a:p>
      </dsp:txBody>
      <dsp:txXfrm>
        <a:off x="0" y="1617952"/>
        <a:ext cx="1015414" cy="1524966"/>
      </dsp:txXfrm>
    </dsp:sp>
    <dsp:sp modelId="{94F05002-7498-4783-AEA5-D11E3F92BCC0}">
      <dsp:nvSpPr>
        <dsp:cNvPr id="0" name=""/>
        <dsp:cNvSpPr/>
      </dsp:nvSpPr>
      <dsp:spPr>
        <a:xfrm>
          <a:off x="1015414" y="3234416"/>
          <a:ext cx="4061656" cy="15249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07" tIns="387341" rIns="78807" bIns="38734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Improve communication</a:t>
          </a:r>
        </a:p>
      </dsp:txBody>
      <dsp:txXfrm>
        <a:off x="1015414" y="3234416"/>
        <a:ext cx="4061656" cy="1524966"/>
      </dsp:txXfrm>
    </dsp:sp>
    <dsp:sp modelId="{EFC47178-486B-4ADD-82C4-B41E448A0339}">
      <dsp:nvSpPr>
        <dsp:cNvPr id="0" name=""/>
        <dsp:cNvSpPr/>
      </dsp:nvSpPr>
      <dsp:spPr>
        <a:xfrm>
          <a:off x="0" y="3234416"/>
          <a:ext cx="1015414" cy="15249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32" tIns="150633" rIns="53732" bIns="15063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Improve</a:t>
          </a:r>
        </a:p>
      </dsp:txBody>
      <dsp:txXfrm>
        <a:off x="0" y="3234416"/>
        <a:ext cx="1015414" cy="1524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EEC4-D610-45B1-9D85-A477B6F4B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9E736-D9C3-4F68-B92E-0E958D1A7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EAA7A-CCE7-4D22-ABF1-6477251E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797EA-A880-4B80-BE74-1DEEB29F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C029-528E-41D9-8581-C68F2BB7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A0FC-2AD4-4569-9343-89256AA8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190B6-89FD-4A40-9EBD-8D25837D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D08F0-CB4C-41CB-998D-CE593350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E0EBF-F6C2-4F53-872B-6449C018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2555C-C0B7-4505-94EE-CD462BA4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6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489C99-C50F-467C-B2FB-8EA2DADB6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FD2F1-E195-4FDE-83AB-C284944FE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7EC85-9213-4379-847E-4C59EF39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A3066-44E6-40E7-B7E6-69D5018E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151F0-0190-49D3-AB83-94CA04CE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8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49EB-C9E3-4431-BE40-18BB6BB3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9356-0B18-4D8F-8B78-36D7ECE21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65CF9-679B-437F-B1C6-8219D49D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1014-8830-4824-A6BF-555D13A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F279-559A-41D8-94E0-62DF5C0D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CD89D-3228-4DE2-8765-D83CDC56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D8413-860C-4644-9430-AE733380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7CF3-1FF8-42B8-A20C-9E0CC0CE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B78C4-6311-4D66-AC6E-C7066E7A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56B10-1840-43D5-A408-2F35C0A2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06E9E-F2A7-4E26-B0C5-4D2B1C5A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49FA-21E7-4A72-A68F-DBF22149E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AAECA-F8F5-4946-942A-EEABDD920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71443-8946-45D8-AF78-04B87A29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D943-02EB-4EA1-9910-431A88C1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79A4E-4769-41A2-8A3A-DF848E37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BFC8-FF9A-4034-8D90-19806173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696BB-FEDF-46F5-BC57-ADD2E3100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B5338-237F-45EE-B829-6DC89DB1C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50AFF1-7B81-4360-BC30-E14190FF0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25706-1824-4EDD-8258-CDA8524A6D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A77546-B435-41EC-A974-B5703B19C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9AC847-5E5A-4E70-BC23-58CEEE2E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26D6B-D8C0-4359-9A32-9183B962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5366D-7B09-4711-A558-D40BC6F0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E132C-B169-4862-B84E-9E9E7398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87885-047A-4D9E-8C63-1FA6042D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A56A4-A97E-4778-943D-14D71136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5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91A42-9697-40BC-BE19-6AF16672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1AE1BC-8B4A-47F4-8994-326322CF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201D-D064-4B71-9F25-3DB5A91D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6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C7C6-2251-4FC2-B29D-E155F31A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58C62-8620-4866-BFFA-38A1AEF4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82B8A4-0F3F-43D9-851B-049387BF9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ABD15-61A9-4238-8467-69C8BC6C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1DD4-9552-4EAE-AC2E-59D79339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B763B-52F0-4903-A1C0-EEB117CB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7876F-E599-4DAB-8447-19BEE738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ECFCF-9747-4211-9C12-B4850D1F87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1D596-0943-4C39-BF58-BD2667CC2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4166D-36FF-4A3C-9538-4C667723A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75137-BBB5-4273-B93D-147F0805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EA0FF-09B4-460B-8EB2-A9B96DD1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7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6F068-9ABE-4CDD-91F2-5F42DC8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36DED-2D7B-4477-9ECD-909740184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781E9-B52C-4F9C-A871-9B4089634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4B909-6F90-4834-A923-7B6E1F89C32A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EB19-F3F6-429F-9926-8A7063E3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469E-6DB6-4AEC-91C7-1305C3B16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F55F-F63C-47AC-87D2-C392EA3D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40947-9527-48DB-A1A0-D3030C28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An ICAHN Fellowship Project</a:t>
            </a:r>
          </a:p>
          <a:p>
            <a:r>
              <a:rPr lang="en-US" sz="2000" dirty="0">
                <a:solidFill>
                  <a:srgbClr val="080808"/>
                </a:solidFill>
              </a:rPr>
              <a:t>By Harold Calderon</a:t>
            </a:r>
          </a:p>
          <a:p>
            <a:r>
              <a:rPr lang="en-US" sz="2000" dirty="0">
                <a:solidFill>
                  <a:srgbClr val="080808"/>
                </a:solidFill>
              </a:rPr>
              <a:t>Marshall Browning Hospital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987C8-FCF4-452B-B810-7F0DE6584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Department KPI Project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5100"/>
              <a:t>Statement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Each department develop relevant KPIs based on activities, struggles, or issues currently experiencing</a:t>
            </a:r>
          </a:p>
        </p:txBody>
      </p:sp>
    </p:spTree>
    <p:extLst>
      <p:ext uri="{BB962C8B-B14F-4D97-AF65-F5344CB8AC3E}">
        <p14:creationId xmlns:p14="http://schemas.microsoft.com/office/powerpoint/2010/main" val="104881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sz="5100" dirty="0"/>
              <a:t>Purpose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To provide a visual tracking tool that will help  identify and develop actionable steps to help and improve each department and ultimately improve the hospital</a:t>
            </a:r>
          </a:p>
        </p:txBody>
      </p:sp>
    </p:spTree>
    <p:extLst>
      <p:ext uri="{BB962C8B-B14F-4D97-AF65-F5344CB8AC3E}">
        <p14:creationId xmlns:p14="http://schemas.microsoft.com/office/powerpoint/2010/main" val="11884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en-US" sz="5100" dirty="0"/>
              <a:t>Objectives</a:t>
            </a:r>
            <a:endParaRPr lang="en-US" sz="51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DEF2277-A8C2-4A98-AF13-34F32CCDE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652177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29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Stakeholders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Department Staff</a:t>
            </a:r>
          </a:p>
          <a:p>
            <a:pPr lvl="1"/>
            <a:r>
              <a:rPr lang="en-US" sz="2800" dirty="0"/>
              <a:t>Department managers/supervisors</a:t>
            </a:r>
          </a:p>
          <a:p>
            <a:pPr lvl="1"/>
            <a:r>
              <a:rPr lang="en-US" sz="2800" dirty="0"/>
              <a:t>Executive leaders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156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sz="5100" dirty="0"/>
              <a:t>Activities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2800" dirty="0"/>
              <a:t>Discussion with managers/supervisors</a:t>
            </a:r>
          </a:p>
          <a:p>
            <a:pPr lvl="1"/>
            <a:r>
              <a:rPr lang="en-US" sz="2800" dirty="0"/>
              <a:t>Each department identify and develop ideas for KPI</a:t>
            </a:r>
          </a:p>
          <a:p>
            <a:pPr lvl="1"/>
            <a:r>
              <a:rPr lang="en-US" sz="2800" dirty="0"/>
              <a:t>Communicate using visual tools borrowed from Lean</a:t>
            </a:r>
          </a:p>
          <a:p>
            <a:pPr lvl="1"/>
            <a:r>
              <a:rPr lang="en-US" sz="2800" dirty="0"/>
              <a:t>Follow up with each department</a:t>
            </a:r>
          </a:p>
          <a:p>
            <a:pPr lvl="1"/>
            <a:r>
              <a:rPr lang="en-US" sz="2800" dirty="0"/>
              <a:t>Rounding by hospital leaders</a:t>
            </a:r>
          </a:p>
        </p:txBody>
      </p:sp>
    </p:spTree>
    <p:extLst>
      <p:ext uri="{BB962C8B-B14F-4D97-AF65-F5344CB8AC3E}">
        <p14:creationId xmlns:p14="http://schemas.microsoft.com/office/powerpoint/2010/main" val="110626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sz="5100" dirty="0"/>
              <a:t>Obstacles and barriers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 lnSpcReduction="10000"/>
          </a:bodyPr>
          <a:lstStyle/>
          <a:p>
            <a:pPr lvl="1"/>
            <a:r>
              <a:rPr lang="en-US" sz="2800" dirty="0"/>
              <a:t>Resistance from staff due to bad experience from previous Lean initiatives</a:t>
            </a:r>
          </a:p>
          <a:p>
            <a:pPr lvl="1"/>
            <a:r>
              <a:rPr lang="en-US" sz="2800" dirty="0"/>
              <a:t>Guidance: challenges in developing ideas by each department</a:t>
            </a:r>
          </a:p>
          <a:p>
            <a:pPr lvl="1"/>
            <a:r>
              <a:rPr lang="en-US" sz="2800" dirty="0"/>
              <a:t>Limited resources on following up on departments</a:t>
            </a:r>
          </a:p>
        </p:txBody>
      </p:sp>
    </p:spTree>
    <p:extLst>
      <p:ext uri="{BB962C8B-B14F-4D97-AF65-F5344CB8AC3E}">
        <p14:creationId xmlns:p14="http://schemas.microsoft.com/office/powerpoint/2010/main" val="40116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sz="5100" dirty="0"/>
              <a:t>Outcomes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wall, indoor, counter&#10;&#10;Description automatically generated">
            <a:extLst>
              <a:ext uri="{FF2B5EF4-FFF2-40B4-BE49-F238E27FC236}">
                <a16:creationId xmlns:a16="http://schemas.microsoft.com/office/drawing/2014/main" id="{15C4C857-632B-4AA4-BD14-783188E5D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78" y="877454"/>
            <a:ext cx="1970424" cy="1477818"/>
          </a:xfrm>
          <a:prstGeom prst="rect">
            <a:avLst/>
          </a:prstGeom>
        </p:spPr>
      </p:pic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636DEFA8-4059-4F85-972C-04F11B00F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83" y="877454"/>
            <a:ext cx="2340741" cy="3120988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1C0059F3-4806-44AC-9C36-935AD1B9A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778" y="2520624"/>
            <a:ext cx="1970424" cy="1477818"/>
          </a:xfrm>
          <a:prstGeom prst="rect">
            <a:avLst/>
          </a:prstGeom>
        </p:spPr>
      </p:pic>
      <p:pic>
        <p:nvPicPr>
          <p:cNvPr id="16" name="Picture 15" descr="Text, letter&#10;&#10;Description automatically generated">
            <a:extLst>
              <a:ext uri="{FF2B5EF4-FFF2-40B4-BE49-F238E27FC236}">
                <a16:creationId xmlns:a16="http://schemas.microsoft.com/office/drawing/2014/main" id="{7770F002-6021-4D42-9D91-E44FE9F51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06" y="900010"/>
            <a:ext cx="1861915" cy="30984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1DB5D6-7FCB-460E-86AB-CDEF523851C7}"/>
              </a:ext>
            </a:extLst>
          </p:cNvPr>
          <p:cNvSpPr txBox="1"/>
          <p:nvPr/>
        </p:nvSpPr>
        <p:spPr>
          <a:xfrm>
            <a:off x="4849778" y="4488873"/>
            <a:ext cx="47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… and more to implement</a:t>
            </a:r>
          </a:p>
        </p:txBody>
      </p:sp>
    </p:spTree>
    <p:extLst>
      <p:ext uri="{BB962C8B-B14F-4D97-AF65-F5344CB8AC3E}">
        <p14:creationId xmlns:p14="http://schemas.microsoft.com/office/powerpoint/2010/main" val="373414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FAF09-1BE1-4622-8A66-C061342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Conclusions/ Next Steps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53B8C-94DD-4EF9-B3AB-2F9D64B9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/>
              <a:t>Adapters – found it useful</a:t>
            </a:r>
          </a:p>
          <a:p>
            <a:pPr lvl="1"/>
            <a:r>
              <a:rPr lang="en-US" sz="2800" dirty="0"/>
              <a:t>Continue implementing to the other departments</a:t>
            </a:r>
          </a:p>
          <a:p>
            <a:pPr lvl="1"/>
            <a:r>
              <a:rPr lang="en-US" sz="2800" dirty="0"/>
              <a:t>Performance Improvement Officer</a:t>
            </a:r>
          </a:p>
        </p:txBody>
      </p:sp>
    </p:spTree>
    <p:extLst>
      <p:ext uri="{BB962C8B-B14F-4D97-AF65-F5344CB8AC3E}">
        <p14:creationId xmlns:p14="http://schemas.microsoft.com/office/powerpoint/2010/main" val="376331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Department KPI Project</vt:lpstr>
      <vt:lpstr>Statement</vt:lpstr>
      <vt:lpstr>Purpose</vt:lpstr>
      <vt:lpstr>Objectives</vt:lpstr>
      <vt:lpstr>Stakeholders</vt:lpstr>
      <vt:lpstr>Activities</vt:lpstr>
      <vt:lpstr>Obstacles and barriers</vt:lpstr>
      <vt:lpstr>Outcomes</vt:lpstr>
      <vt:lpstr>Conclusions/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KPI Project</dc:title>
  <dc:creator>Harold Calderon</dc:creator>
  <cp:lastModifiedBy>Kathy Fauble</cp:lastModifiedBy>
  <cp:revision>11</cp:revision>
  <dcterms:created xsi:type="dcterms:W3CDTF">2021-04-28T12:44:23Z</dcterms:created>
  <dcterms:modified xsi:type="dcterms:W3CDTF">2021-04-28T14:45:05Z</dcterms:modified>
</cp:coreProperties>
</file>