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4" r:id="rId4"/>
    <p:sldId id="258" r:id="rId5"/>
    <p:sldId id="259" r:id="rId6"/>
    <p:sldId id="267" r:id="rId7"/>
    <p:sldId id="260" r:id="rId8"/>
    <p:sldId id="261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F36B26-4DFB-461E-B481-BBC64A1ED64F}">
          <p14:sldIdLst>
            <p14:sldId id="256"/>
            <p14:sldId id="257"/>
            <p14:sldId id="264"/>
            <p14:sldId id="258"/>
            <p14:sldId id="259"/>
            <p14:sldId id="267"/>
            <p14:sldId id="260"/>
            <p14:sldId id="261"/>
            <p14:sldId id="262"/>
            <p14:sldId id="266"/>
            <p14:sldId id="263"/>
          </p14:sldIdLst>
        </p14:section>
        <p14:section name="Untitled Section" id="{444C2AD9-37AC-4DD8-9677-7A529232C53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CC572-8766-4323-9A3A-F43C42EA8AE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9D2B4-716B-4E1D-A1AB-CB7D39EA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Advisory</a:t>
            </a:r>
            <a:r>
              <a:rPr lang="en-US" baseline="0" dirty="0"/>
              <a:t> committees/regulatory bodies with clear directions on social worker/counseling services </a:t>
            </a:r>
          </a:p>
          <a:p>
            <a:r>
              <a:rPr lang="en-US" baseline="0" dirty="0"/>
              <a:t>Billing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9D2B4-716B-4E1D-A1AB-CB7D39EA10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9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87E6-6B4C-44FB-AD58-A05E439F4AB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48B-2DE0-4678-9C93-211126C1FD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87E6-6B4C-44FB-AD58-A05E439F4AB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48B-2DE0-4678-9C93-211126C1F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87E6-6B4C-44FB-AD58-A05E439F4AB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48B-2DE0-4678-9C93-211126C1F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87E6-6B4C-44FB-AD58-A05E439F4AB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48B-2DE0-4678-9C93-211126C1F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87E6-6B4C-44FB-AD58-A05E439F4AB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436F48B-2DE0-4678-9C93-211126C1FD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87E6-6B4C-44FB-AD58-A05E439F4AB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48B-2DE0-4678-9C93-211126C1F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87E6-6B4C-44FB-AD58-A05E439F4AB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48B-2DE0-4678-9C93-211126C1F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87E6-6B4C-44FB-AD58-A05E439F4AB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48B-2DE0-4678-9C93-211126C1F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87E6-6B4C-44FB-AD58-A05E439F4AB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48B-2DE0-4678-9C93-211126C1F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87E6-6B4C-44FB-AD58-A05E439F4AB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48B-2DE0-4678-9C93-211126C1F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87E6-6B4C-44FB-AD58-A05E439F4AB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F48B-2DE0-4678-9C93-211126C1F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BB87E6-6B4C-44FB-AD58-A05E439F4AB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36F48B-2DE0-4678-9C93-211126C1FD8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Expanding Mental Health Services in Rural Healthcare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/>
          <a:lstStyle/>
          <a:p>
            <a:r>
              <a:rPr lang="en-US" dirty="0"/>
              <a:t>Stephanie Meyers &amp; </a:t>
            </a:r>
          </a:p>
          <a:p>
            <a:r>
              <a:rPr lang="en-US" dirty="0"/>
              <a:t>Emily Hendrickson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572000" cy="334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96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Substance Abuse and Mental Health Services Administration</a:t>
            </a:r>
          </a:p>
          <a:p>
            <a:r>
              <a:rPr lang="en-US" dirty="0"/>
              <a:t>Rural Health Information Hub  </a:t>
            </a:r>
          </a:p>
          <a:p>
            <a:r>
              <a:rPr lang="en-US" dirty="0"/>
              <a:t>CMS.gov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85" y="0"/>
            <a:ext cx="2212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26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410200" cy="685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77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</a:t>
            </a:r>
            <a:br>
              <a:rPr lang="en-US" dirty="0"/>
            </a:br>
            <a:r>
              <a:rPr lang="en-US" dirty="0"/>
              <a:t>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091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Facts</a:t>
            </a:r>
          </a:p>
          <a:p>
            <a:pPr lvl="1"/>
            <a:r>
              <a:rPr lang="en-US" dirty="0"/>
              <a:t>60% of rural Americans live in mental health professional shortage areas</a:t>
            </a:r>
          </a:p>
          <a:p>
            <a:pPr lvl="1"/>
            <a:r>
              <a:rPr lang="en-US" dirty="0"/>
              <a:t>More than 90% of all psychiatrists &amp; psychologists and more than 80% of masters prepared social workers work in urban areas</a:t>
            </a:r>
          </a:p>
          <a:p>
            <a:pPr lvl="1"/>
            <a:r>
              <a:rPr lang="en-US" dirty="0"/>
              <a:t>Mental health statistics are the same for people living in rural areas as they are for urban areas</a:t>
            </a:r>
          </a:p>
          <a:p>
            <a:pPr lvl="2"/>
            <a:r>
              <a:rPr lang="en-US" dirty="0"/>
              <a:t>Rural Americans are less likely to recognize their mental health issues and far less likely to understand resources available to them </a:t>
            </a:r>
          </a:p>
          <a:p>
            <a:pPr lvl="1"/>
            <a:r>
              <a:rPr lang="en-US" dirty="0"/>
              <a:t>1 out of every 5 adults are affected by mental health conditions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26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1943"/>
            <a:ext cx="2212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8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</a:t>
            </a:r>
            <a:br>
              <a:rPr lang="en-US" dirty="0"/>
            </a:br>
            <a:r>
              <a:rPr lang="en-US" dirty="0"/>
              <a:t>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Needs assessment conducted </a:t>
            </a:r>
          </a:p>
          <a:p>
            <a:pPr lvl="1"/>
            <a:r>
              <a:rPr lang="en-US" dirty="0"/>
              <a:t>Evergreen – focusing on mental health for Medicare population </a:t>
            </a:r>
          </a:p>
          <a:p>
            <a:pPr lvl="1"/>
            <a:r>
              <a:rPr lang="en-US" dirty="0"/>
              <a:t>Mental Health Centers of Western Illinois </a:t>
            </a:r>
          </a:p>
          <a:p>
            <a:pPr lvl="2"/>
            <a:r>
              <a:rPr lang="en-US" dirty="0"/>
              <a:t>Limited counseling and group services for ages 3 and older </a:t>
            </a:r>
          </a:p>
          <a:p>
            <a:pPr lvl="1"/>
            <a:r>
              <a:rPr lang="en-US" dirty="0"/>
              <a:t>No local psychiatry services </a:t>
            </a:r>
          </a:p>
          <a:p>
            <a:pPr lvl="2"/>
            <a:r>
              <a:rPr lang="en-US" dirty="0"/>
              <a:t>Medication management aspect of mental health </a:t>
            </a:r>
          </a:p>
          <a:p>
            <a:pPr lvl="1"/>
            <a:r>
              <a:rPr lang="en-US" dirty="0"/>
              <a:t>No access to substance abuse programs </a:t>
            </a:r>
          </a:p>
          <a:p>
            <a:pPr lvl="2"/>
            <a:r>
              <a:rPr lang="en-US" dirty="0"/>
              <a:t>Over 1000 patients within the 7 clinic system on opioids </a:t>
            </a:r>
          </a:p>
          <a:p>
            <a:pPr lvl="2"/>
            <a:r>
              <a:rPr lang="en-US" dirty="0"/>
              <a:t>Over 300 of those with chronic daily opioid use</a:t>
            </a:r>
          </a:p>
          <a:p>
            <a:pPr lvl="1"/>
            <a:r>
              <a:rPr lang="en-US" dirty="0"/>
              <a:t>Over 2300 patients within the 7 clinic system with a diagnosis of depression and/or anxiety</a:t>
            </a:r>
          </a:p>
          <a:p>
            <a:r>
              <a:rPr lang="en-US" dirty="0"/>
              <a:t>Current Nurse Practitioner receiving her post certificate as a Psychiatric-Mental Health Nurse Practitioner, completion in May 2021</a:t>
            </a:r>
          </a:p>
          <a:p>
            <a:r>
              <a:rPr lang="en-US" dirty="0"/>
              <a:t>Local Licensed Professional Counselor available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751"/>
            <a:ext cx="2212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1"/>
            <a:ext cx="2212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36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</a:t>
            </a:r>
            <a:br>
              <a:rPr lang="en-US" dirty="0"/>
            </a:br>
            <a:r>
              <a:rPr lang="en-US" dirty="0"/>
              <a:t>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Mental Health services to adolescent to adult populations ages 11-64</a:t>
            </a:r>
          </a:p>
          <a:p>
            <a:r>
              <a:rPr lang="en-US" dirty="0"/>
              <a:t>Determine model of care</a:t>
            </a:r>
          </a:p>
          <a:p>
            <a:pPr lvl="1"/>
            <a:r>
              <a:rPr lang="en-US" dirty="0"/>
              <a:t>Substance Abuse Program</a:t>
            </a:r>
          </a:p>
          <a:p>
            <a:pPr lvl="1"/>
            <a:r>
              <a:rPr lang="en-US" dirty="0"/>
              <a:t>Routine Mental Health Services </a:t>
            </a:r>
          </a:p>
          <a:p>
            <a:r>
              <a:rPr lang="en-US" dirty="0"/>
              <a:t>Secure financial model structure</a:t>
            </a:r>
          </a:p>
          <a:p>
            <a:r>
              <a:rPr lang="en-US" dirty="0"/>
              <a:t>Begin seeing patients in new building by July 1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0"/>
            <a:ext cx="2212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76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</a:t>
            </a:r>
            <a:br>
              <a:rPr lang="en-US" dirty="0"/>
            </a:br>
            <a:r>
              <a:rPr lang="en-US" dirty="0"/>
              <a:t>Stakeholders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Stakeholders</a:t>
            </a:r>
          </a:p>
          <a:p>
            <a:pPr lvl="1"/>
            <a:r>
              <a:rPr lang="en-US" dirty="0"/>
              <a:t>PMH-NP</a:t>
            </a:r>
          </a:p>
          <a:p>
            <a:pPr lvl="1"/>
            <a:r>
              <a:rPr lang="en-US" dirty="0"/>
              <a:t>Primary Care Providers </a:t>
            </a:r>
          </a:p>
          <a:p>
            <a:pPr lvl="1"/>
            <a:r>
              <a:rPr lang="en-US" dirty="0"/>
              <a:t>Finance Team</a:t>
            </a:r>
          </a:p>
          <a:p>
            <a:pPr lvl="1"/>
            <a:r>
              <a:rPr lang="en-US" dirty="0"/>
              <a:t>Information Technology Team</a:t>
            </a:r>
          </a:p>
          <a:p>
            <a:pPr lvl="1"/>
            <a:r>
              <a:rPr lang="en-US" dirty="0"/>
              <a:t>Maintenance &amp; Construction Team </a:t>
            </a:r>
          </a:p>
          <a:p>
            <a:pPr lvl="1"/>
            <a:r>
              <a:rPr lang="en-US" dirty="0"/>
              <a:t>Evergreen Mental Health Team</a:t>
            </a:r>
          </a:p>
          <a:p>
            <a:pPr lvl="1"/>
            <a:r>
              <a:rPr lang="en-US" dirty="0"/>
              <a:t>Care Management Team</a:t>
            </a:r>
          </a:p>
          <a:p>
            <a:pPr lvl="1"/>
            <a:r>
              <a:rPr lang="en-US" dirty="0"/>
              <a:t>Emergency Department Team</a:t>
            </a:r>
          </a:p>
          <a:p>
            <a:pPr lvl="1"/>
            <a:r>
              <a:rPr lang="en-US" dirty="0"/>
              <a:t>Inpatient Team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0"/>
            <a:ext cx="2212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39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</a:t>
            </a:r>
            <a:br>
              <a:rPr lang="en-US" dirty="0"/>
            </a:br>
            <a:r>
              <a:rPr lang="en-US" dirty="0"/>
              <a:t>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Stakeholders</a:t>
            </a:r>
          </a:p>
          <a:p>
            <a:pPr lvl="1"/>
            <a:r>
              <a:rPr lang="en-US" dirty="0"/>
              <a:t>Community members</a:t>
            </a:r>
          </a:p>
          <a:p>
            <a:pPr lvl="1"/>
            <a:r>
              <a:rPr lang="en-US" dirty="0"/>
              <a:t>Current patients </a:t>
            </a:r>
          </a:p>
          <a:p>
            <a:pPr lvl="1"/>
            <a:r>
              <a:rPr lang="en-US" dirty="0"/>
              <a:t>Other mental health professionals in the community</a:t>
            </a:r>
          </a:p>
          <a:p>
            <a:pPr lvl="1"/>
            <a:r>
              <a:rPr lang="en-US" dirty="0"/>
              <a:t>Insurance </a:t>
            </a:r>
            <a:r>
              <a:rPr lang="en-US" dirty="0" err="1"/>
              <a:t>payors</a:t>
            </a:r>
            <a:r>
              <a:rPr lang="en-US" dirty="0"/>
              <a:t> including Medicaid/Medicare </a:t>
            </a:r>
          </a:p>
          <a:p>
            <a:pPr lvl="1"/>
            <a:r>
              <a:rPr lang="en-US" dirty="0"/>
              <a:t>Judiciary system </a:t>
            </a:r>
          </a:p>
          <a:p>
            <a:pPr lvl="1"/>
            <a:r>
              <a:rPr lang="en-US" dirty="0"/>
              <a:t>Law Enforcement </a:t>
            </a:r>
          </a:p>
          <a:p>
            <a:pPr lvl="1"/>
            <a:r>
              <a:rPr lang="en-US" dirty="0"/>
              <a:t>“Hidden in Plain Sight” area school district substance abuse taskforce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7"/>
            <a:ext cx="2212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14376"/>
            <a:ext cx="2212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8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Obstacles &amp; </a:t>
            </a:r>
            <a:br>
              <a:rPr lang="en-US" dirty="0"/>
            </a:br>
            <a:r>
              <a:rPr lang="en-US" dirty="0"/>
              <a:t>Barriers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2"/>
            <a:ext cx="2213040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78" y="0"/>
            <a:ext cx="2212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600200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Book Antiqua" pitchFamily="18" charset="0"/>
              <a:buChar char="◘"/>
            </a:pPr>
            <a:r>
              <a:rPr lang="en-US" sz="2400" dirty="0"/>
              <a:t>Lack of guiding principles and regulations on developing mental health programs, especially in a Rural Health Clinic /Critical Access Hospital setting for LPCs, LCPCs, LSWs, LCSWs </a:t>
            </a:r>
          </a:p>
          <a:p>
            <a:pPr marL="457200" indent="-457200">
              <a:buFont typeface="Book Antiqua" pitchFamily="18" charset="0"/>
              <a:buChar char="◘"/>
            </a:pPr>
            <a:r>
              <a:rPr lang="en-US" sz="2400" dirty="0"/>
              <a:t>Lack of billing and financial direction on billing for mental health services for LPCs, LCPCs, LSWs, LCSWs</a:t>
            </a:r>
          </a:p>
          <a:p>
            <a:pPr marL="457200" indent="-457200">
              <a:buFont typeface="Book Antiqua" pitchFamily="18" charset="0"/>
              <a:buChar char="◘"/>
            </a:pPr>
            <a:r>
              <a:rPr lang="en-US" sz="2400" dirty="0"/>
              <a:t>Identifying the appropriate space that incorporates all the safety requirements of a mental health clinic </a:t>
            </a:r>
          </a:p>
          <a:p>
            <a:pPr marL="457200" indent="-457200">
              <a:buFont typeface="Book Antiqua" pitchFamily="18" charset="0"/>
              <a:buChar char="◘"/>
            </a:pPr>
            <a:r>
              <a:rPr lang="en-US" sz="2400" dirty="0"/>
              <a:t>Building a program that ties in standard operating procedures between a new program for adolescent/adult behavioral requirements and the geriatric population</a:t>
            </a:r>
          </a:p>
        </p:txBody>
      </p:sp>
    </p:spTree>
    <p:extLst>
      <p:ext uri="{BB962C8B-B14F-4D97-AF65-F5344CB8AC3E}">
        <p14:creationId xmlns:p14="http://schemas.microsoft.com/office/powerpoint/2010/main" val="165187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</a:t>
            </a:r>
            <a:br>
              <a:rPr lang="en-US" dirty="0"/>
            </a:br>
            <a:r>
              <a:rPr lang="en-US" dirty="0"/>
              <a:t>Outcomes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3040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21" y="0"/>
            <a:ext cx="2212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Book Antiqua" pitchFamily="18" charset="0"/>
              <a:buChar char="◘"/>
            </a:pPr>
            <a:r>
              <a:rPr lang="en-US" sz="3200" dirty="0"/>
              <a:t>Improved access to mental health services, both medical and counseling </a:t>
            </a:r>
          </a:p>
          <a:p>
            <a:pPr marL="571500" indent="-571500">
              <a:buFont typeface="Book Antiqua" pitchFamily="18" charset="0"/>
              <a:buChar char="◘"/>
            </a:pPr>
            <a:r>
              <a:rPr lang="en-US" sz="3200" dirty="0"/>
              <a:t>Improved community awareness of mental health </a:t>
            </a:r>
          </a:p>
          <a:p>
            <a:pPr marL="571500" indent="-571500">
              <a:buFont typeface="Book Antiqua" pitchFamily="18" charset="0"/>
              <a:buChar char="◘"/>
            </a:pPr>
            <a:r>
              <a:rPr lang="en-US" sz="3200" dirty="0"/>
              <a:t>Provide resources for substance abuse treatment to reduce the number of patients using and abusing opioid medications</a:t>
            </a:r>
          </a:p>
        </p:txBody>
      </p:sp>
    </p:spTree>
    <p:extLst>
      <p:ext uri="{BB962C8B-B14F-4D97-AF65-F5344CB8AC3E}">
        <p14:creationId xmlns:p14="http://schemas.microsoft.com/office/powerpoint/2010/main" val="125916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" y="0"/>
            <a:ext cx="2213040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23004"/>
            <a:ext cx="2212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6764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Book Antiqua" pitchFamily="18" charset="0"/>
              <a:buChar char="◘"/>
            </a:pPr>
            <a:r>
              <a:rPr lang="en-US" sz="2800" dirty="0"/>
              <a:t>Finalize billing structure </a:t>
            </a:r>
          </a:p>
          <a:p>
            <a:pPr marL="285750" indent="-285750">
              <a:buFont typeface="Book Antiqua" pitchFamily="18" charset="0"/>
              <a:buChar char="◘"/>
            </a:pPr>
            <a:r>
              <a:rPr lang="en-US" sz="2800" dirty="0"/>
              <a:t>Finalize clinic location with  required safety features</a:t>
            </a:r>
          </a:p>
          <a:p>
            <a:pPr marL="285750" indent="-285750">
              <a:buFont typeface="Book Antiqua" pitchFamily="18" charset="0"/>
              <a:buChar char="◘"/>
            </a:pPr>
            <a:r>
              <a:rPr lang="en-US" sz="2800" dirty="0"/>
              <a:t>Complete all standard operating procedures </a:t>
            </a:r>
          </a:p>
          <a:p>
            <a:pPr marL="285750" indent="-285750">
              <a:buFont typeface="Book Antiqua" pitchFamily="18" charset="0"/>
              <a:buChar char="◘"/>
            </a:pPr>
            <a:r>
              <a:rPr lang="en-US" sz="2800" dirty="0"/>
              <a:t>Carry out marketing plan </a:t>
            </a:r>
          </a:p>
          <a:p>
            <a:pPr marL="285750" indent="-285750">
              <a:buFont typeface="Book Antiqua" pitchFamily="18" charset="0"/>
              <a:buChar char="◘"/>
            </a:pPr>
            <a:r>
              <a:rPr lang="en-US" sz="2800" dirty="0"/>
              <a:t>Nurse practitioner certification exam in June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0951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2209</TotalTime>
  <Words>503</Words>
  <Application>Microsoft Office PowerPoint</Application>
  <PresentationFormat>On-screen Show (4:3)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Expanding Mental Health Services in Rural Healthcare</vt:lpstr>
      <vt:lpstr>Project  Overview </vt:lpstr>
      <vt:lpstr>Project  Overview </vt:lpstr>
      <vt:lpstr>Objectives Deliverables</vt:lpstr>
      <vt:lpstr>Key  Stakeholders </vt:lpstr>
      <vt:lpstr>Key  Stakeholders</vt:lpstr>
      <vt:lpstr>Obstacles &amp;  Barriers </vt:lpstr>
      <vt:lpstr>Expected  Outcomes </vt:lpstr>
      <vt:lpstr>Next Steps 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Mental Health Services in Rural Healthcare</dc:title>
  <dc:creator>Emily A. Hendrickson</dc:creator>
  <cp:lastModifiedBy>Kathy Fauble</cp:lastModifiedBy>
  <cp:revision>16</cp:revision>
  <dcterms:created xsi:type="dcterms:W3CDTF">2021-04-27T14:37:21Z</dcterms:created>
  <dcterms:modified xsi:type="dcterms:W3CDTF">2021-04-29T13:03:34Z</dcterms:modified>
</cp:coreProperties>
</file>