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2"/>
  </p:notesMasterIdLst>
  <p:handoutMasterIdLst>
    <p:handoutMasterId r:id="rId33"/>
  </p:handoutMasterIdLst>
  <p:sldIdLst>
    <p:sldId id="2448" r:id="rId5"/>
    <p:sldId id="2481" r:id="rId6"/>
    <p:sldId id="2465" r:id="rId7"/>
    <p:sldId id="2469" r:id="rId8"/>
    <p:sldId id="2466" r:id="rId9"/>
    <p:sldId id="2462" r:id="rId10"/>
    <p:sldId id="2467" r:id="rId11"/>
    <p:sldId id="2470" r:id="rId12"/>
    <p:sldId id="2464" r:id="rId13"/>
    <p:sldId id="2468" r:id="rId14"/>
    <p:sldId id="2472" r:id="rId15"/>
    <p:sldId id="2457" r:id="rId16"/>
    <p:sldId id="2473" r:id="rId17"/>
    <p:sldId id="2463" r:id="rId18"/>
    <p:sldId id="2474" r:id="rId19"/>
    <p:sldId id="260" r:id="rId20"/>
    <p:sldId id="2475" r:id="rId21"/>
    <p:sldId id="2432" r:id="rId22"/>
    <p:sldId id="262" r:id="rId23"/>
    <p:sldId id="2454" r:id="rId24"/>
    <p:sldId id="2479" r:id="rId25"/>
    <p:sldId id="2480" r:id="rId26"/>
    <p:sldId id="2456" r:id="rId27"/>
    <p:sldId id="2436" r:id="rId28"/>
    <p:sldId id="2477" r:id="rId29"/>
    <p:sldId id="2476" r:id="rId30"/>
    <p:sldId id="24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66CCFF"/>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5033" autoAdjust="0"/>
  </p:normalViewPr>
  <p:slideViewPr>
    <p:cSldViewPr snapToGrid="0">
      <p:cViewPr varScale="1">
        <p:scale>
          <a:sx n="81" d="100"/>
          <a:sy n="81" d="100"/>
        </p:scale>
        <p:origin x="926" y="67"/>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06T13:34:57.923"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4/28/2021</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4/28/2021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PESTEL Analysis prepared specifically for the healthcare industry.  I’ve highlighted the use of BI and Disease Management as I think they are very important.  My case lies on the facts that BI can help HCO’s in many, many ways.  One area includes Population Health management which could include disease management.</a:t>
            </a:r>
          </a:p>
        </p:txBody>
      </p:sp>
      <p:sp>
        <p:nvSpPr>
          <p:cNvPr id="4" name="Slide Number Placeholder 3"/>
          <p:cNvSpPr>
            <a:spLocks noGrp="1"/>
          </p:cNvSpPr>
          <p:nvPr>
            <p:ph type="sldNum" sz="quarter" idx="5"/>
          </p:nvPr>
        </p:nvSpPr>
        <p:spPr/>
        <p:txBody>
          <a:bodyPr/>
          <a:lstStyle/>
          <a:p>
            <a:fld id="{228B34ED-4CDD-41C9-90F7-D768D5559A6F}" type="slidenum">
              <a:rPr lang="en-US" smtClean="0"/>
              <a:t>5</a:t>
            </a:fld>
            <a:endParaRPr lang="en-US" dirty="0"/>
          </a:p>
        </p:txBody>
      </p:sp>
    </p:spTree>
    <p:extLst>
      <p:ext uri="{BB962C8B-B14F-4D97-AF65-F5344CB8AC3E}">
        <p14:creationId xmlns:p14="http://schemas.microsoft.com/office/powerpoint/2010/main" val="403381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Health and Disease Management can be a HUGE thing for us to explore.  This can help us to live and breathe by our Vision and Mission and to manage initiatives from our Community Health Needs Assessment.  If used for Revenue Cycle process, we can possibly build a great dashboard and eliminate consultant fees of $1,000 per </a:t>
            </a:r>
            <a:r>
              <a:rPr lang="en-US" dirty="0" err="1"/>
              <a:t>mo</a:t>
            </a:r>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21</a:t>
            </a:fld>
            <a:endParaRPr lang="en-US" dirty="0"/>
          </a:p>
        </p:txBody>
      </p:sp>
    </p:spTree>
    <p:extLst>
      <p:ext uri="{BB962C8B-B14F-4D97-AF65-F5344CB8AC3E}">
        <p14:creationId xmlns:p14="http://schemas.microsoft.com/office/powerpoint/2010/main" val="105424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on IS to purchase/install the software</a:t>
            </a:r>
          </a:p>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22</a:t>
            </a:fld>
            <a:endParaRPr lang="en-US" dirty="0"/>
          </a:p>
        </p:txBody>
      </p:sp>
    </p:spTree>
    <p:extLst>
      <p:ext uri="{BB962C8B-B14F-4D97-AF65-F5344CB8AC3E}">
        <p14:creationId xmlns:p14="http://schemas.microsoft.com/office/powerpoint/2010/main" val="80060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Cloud from my paper</a:t>
            </a:r>
          </a:p>
        </p:txBody>
      </p:sp>
      <p:sp>
        <p:nvSpPr>
          <p:cNvPr id="4" name="Slide Number Placeholder 3"/>
          <p:cNvSpPr>
            <a:spLocks noGrp="1"/>
          </p:cNvSpPr>
          <p:nvPr>
            <p:ph type="sldNum" sz="quarter" idx="5"/>
          </p:nvPr>
        </p:nvSpPr>
        <p:spPr/>
        <p:txBody>
          <a:bodyPr/>
          <a:lstStyle/>
          <a:p>
            <a:fld id="{228B34ED-4CDD-41C9-90F7-D768D5559A6F}" type="slidenum">
              <a:rPr lang="en-US" smtClean="0"/>
              <a:t>23</a:t>
            </a:fld>
            <a:endParaRPr lang="en-US" dirty="0"/>
          </a:p>
        </p:txBody>
      </p:sp>
    </p:spTree>
    <p:extLst>
      <p:ext uri="{BB962C8B-B14F-4D97-AF65-F5344CB8AC3E}">
        <p14:creationId xmlns:p14="http://schemas.microsoft.com/office/powerpoint/2010/main" val="16329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HCOs have to deal with large amounts of data and it can be challenging to manage all of this data.  BI can help with this.</a:t>
            </a:r>
          </a:p>
        </p:txBody>
      </p:sp>
      <p:sp>
        <p:nvSpPr>
          <p:cNvPr id="4" name="Slide Number Placeholder 3"/>
          <p:cNvSpPr>
            <a:spLocks noGrp="1"/>
          </p:cNvSpPr>
          <p:nvPr>
            <p:ph type="sldNum" sz="quarter" idx="5"/>
          </p:nvPr>
        </p:nvSpPr>
        <p:spPr/>
        <p:txBody>
          <a:bodyPr/>
          <a:lstStyle/>
          <a:p>
            <a:fld id="{228B34ED-4CDD-41C9-90F7-D768D5559A6F}" type="slidenum">
              <a:rPr lang="en-US" smtClean="0"/>
              <a:t>6</a:t>
            </a:fld>
            <a:endParaRPr lang="en-US" dirty="0"/>
          </a:p>
        </p:txBody>
      </p:sp>
    </p:spTree>
    <p:extLst>
      <p:ext uri="{BB962C8B-B14F-4D97-AF65-F5344CB8AC3E}">
        <p14:creationId xmlns:p14="http://schemas.microsoft.com/office/powerpoint/2010/main" val="402880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3 main types of reports available to most organizations.  When you still cannot get the results you want, you have to get creative and think outside the box.</a:t>
            </a:r>
          </a:p>
        </p:txBody>
      </p:sp>
      <p:sp>
        <p:nvSpPr>
          <p:cNvPr id="4" name="Slide Number Placeholder 3"/>
          <p:cNvSpPr>
            <a:spLocks noGrp="1"/>
          </p:cNvSpPr>
          <p:nvPr>
            <p:ph type="sldNum" sz="quarter" idx="5"/>
          </p:nvPr>
        </p:nvSpPr>
        <p:spPr/>
        <p:txBody>
          <a:bodyPr/>
          <a:lstStyle/>
          <a:p>
            <a:fld id="{228B34ED-4CDD-41C9-90F7-D768D5559A6F}" type="slidenum">
              <a:rPr lang="en-US" smtClean="0"/>
              <a:t>7</a:t>
            </a:fld>
            <a:endParaRPr lang="en-US" dirty="0"/>
          </a:p>
        </p:txBody>
      </p:sp>
    </p:spTree>
    <p:extLst>
      <p:ext uri="{BB962C8B-B14F-4D97-AF65-F5344CB8AC3E}">
        <p14:creationId xmlns:p14="http://schemas.microsoft.com/office/powerpoint/2010/main" val="31717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SWOT analysis designed specifically for Horizon Health.</a:t>
            </a:r>
          </a:p>
        </p:txBody>
      </p:sp>
      <p:sp>
        <p:nvSpPr>
          <p:cNvPr id="4" name="Slide Number Placeholder 3"/>
          <p:cNvSpPr>
            <a:spLocks noGrp="1"/>
          </p:cNvSpPr>
          <p:nvPr>
            <p:ph type="sldNum" sz="quarter" idx="5"/>
          </p:nvPr>
        </p:nvSpPr>
        <p:spPr/>
        <p:txBody>
          <a:bodyPr/>
          <a:lstStyle/>
          <a:p>
            <a:fld id="{228B34ED-4CDD-41C9-90F7-D768D5559A6F}" type="slidenum">
              <a:rPr lang="en-US" smtClean="0"/>
              <a:t>14</a:t>
            </a:fld>
            <a:endParaRPr lang="en-US" dirty="0"/>
          </a:p>
        </p:txBody>
      </p:sp>
    </p:spTree>
    <p:extLst>
      <p:ext uri="{BB962C8B-B14F-4D97-AF65-F5344CB8AC3E}">
        <p14:creationId xmlns:p14="http://schemas.microsoft.com/office/powerpoint/2010/main" val="258909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visual we could start using – however, this data is straight out of Athena.  It doesn’t include Ambulance yet, or the little revenue still running through the Legacy system.  Had to run the report an “abnormal” way in order to exclude patient data at this time.</a:t>
            </a:r>
          </a:p>
        </p:txBody>
      </p:sp>
      <p:sp>
        <p:nvSpPr>
          <p:cNvPr id="4" name="Slide Number Placeholder 3"/>
          <p:cNvSpPr>
            <a:spLocks noGrp="1"/>
          </p:cNvSpPr>
          <p:nvPr>
            <p:ph type="sldNum" sz="quarter" idx="10"/>
          </p:nvPr>
        </p:nvSpPr>
        <p:spPr/>
        <p:txBody>
          <a:bodyPr/>
          <a:lstStyle/>
          <a:p>
            <a:fld id="{228B34ED-4CDD-41C9-90F7-D768D5559A6F}" type="slidenum">
              <a:rPr lang="en-US" smtClean="0"/>
              <a:t>16</a:t>
            </a:fld>
            <a:endParaRPr lang="en-US" dirty="0"/>
          </a:p>
        </p:txBody>
      </p:sp>
    </p:spTree>
    <p:extLst>
      <p:ext uri="{BB962C8B-B14F-4D97-AF65-F5344CB8AC3E}">
        <p14:creationId xmlns:p14="http://schemas.microsoft.com/office/powerpoint/2010/main" val="136001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Quick Insights tool in Power BI is just that – it lends to quick and insightful data that you may have NOT even thought about or considered</a:t>
            </a:r>
          </a:p>
        </p:txBody>
      </p:sp>
      <p:sp>
        <p:nvSpPr>
          <p:cNvPr id="4" name="Slide Number Placeholder 3"/>
          <p:cNvSpPr>
            <a:spLocks noGrp="1"/>
          </p:cNvSpPr>
          <p:nvPr>
            <p:ph type="sldNum" sz="quarter" idx="5"/>
          </p:nvPr>
        </p:nvSpPr>
        <p:spPr/>
        <p:txBody>
          <a:bodyPr/>
          <a:lstStyle/>
          <a:p>
            <a:fld id="{228B34ED-4CDD-41C9-90F7-D768D5559A6F}" type="slidenum">
              <a:rPr lang="en-US" smtClean="0"/>
              <a:t>17</a:t>
            </a:fld>
            <a:endParaRPr lang="en-US" dirty="0"/>
          </a:p>
        </p:txBody>
      </p:sp>
    </p:spTree>
    <p:extLst>
      <p:ext uri="{BB962C8B-B14F-4D97-AF65-F5344CB8AC3E}">
        <p14:creationId xmlns:p14="http://schemas.microsoft.com/office/powerpoint/2010/main" val="120188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don’t analyze amts paid by vendor on a regular basis – this could help</a:t>
            </a:r>
          </a:p>
          <a:p>
            <a:r>
              <a:rPr lang="en-US" dirty="0"/>
              <a:t>If we complete an open project we have that entails coding each vendor with a “type”, we could then quickly pull out valuable information such as – Top 10 contracted vendors – Top Legal vendors, etc.</a:t>
            </a:r>
          </a:p>
          <a:p>
            <a:r>
              <a:rPr lang="en-US" dirty="0"/>
              <a:t>This information is requested from auditors occasionally and for things such as the 990 or surveys</a:t>
            </a:r>
          </a:p>
        </p:txBody>
      </p:sp>
      <p:sp>
        <p:nvSpPr>
          <p:cNvPr id="4" name="Slide Number Placeholder 3"/>
          <p:cNvSpPr>
            <a:spLocks noGrp="1"/>
          </p:cNvSpPr>
          <p:nvPr>
            <p:ph type="sldNum" sz="quarter" idx="5"/>
          </p:nvPr>
        </p:nvSpPr>
        <p:spPr/>
        <p:txBody>
          <a:bodyPr/>
          <a:lstStyle/>
          <a:p>
            <a:fld id="{228B34ED-4CDD-41C9-90F7-D768D5559A6F}" type="slidenum">
              <a:rPr lang="en-US" smtClean="0"/>
              <a:t>18</a:t>
            </a:fld>
            <a:endParaRPr lang="en-US" dirty="0"/>
          </a:p>
        </p:txBody>
      </p:sp>
    </p:spTree>
    <p:extLst>
      <p:ext uri="{BB962C8B-B14F-4D97-AF65-F5344CB8AC3E}">
        <p14:creationId xmlns:p14="http://schemas.microsoft.com/office/powerpoint/2010/main" val="160893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possible disadvantages but the benefits outweigh those, in comparison</a:t>
            </a:r>
          </a:p>
        </p:txBody>
      </p:sp>
      <p:sp>
        <p:nvSpPr>
          <p:cNvPr id="4" name="Slide Number Placeholder 3"/>
          <p:cNvSpPr>
            <a:spLocks noGrp="1"/>
          </p:cNvSpPr>
          <p:nvPr>
            <p:ph type="sldNum" sz="quarter" idx="5"/>
          </p:nvPr>
        </p:nvSpPr>
        <p:spPr/>
        <p:txBody>
          <a:bodyPr/>
          <a:lstStyle/>
          <a:p>
            <a:fld id="{228B34ED-4CDD-41C9-90F7-D768D5559A6F}" type="slidenum">
              <a:rPr lang="en-US" smtClean="0"/>
              <a:t>19</a:t>
            </a:fld>
            <a:endParaRPr lang="en-US" dirty="0"/>
          </a:p>
        </p:txBody>
      </p:sp>
    </p:spTree>
    <p:extLst>
      <p:ext uri="{BB962C8B-B14F-4D97-AF65-F5344CB8AC3E}">
        <p14:creationId xmlns:p14="http://schemas.microsoft.com/office/powerpoint/2010/main" val="410090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greatly expand our monthly reporting and start looking at trends more.  We can get our monthly statistics into a format for upload into MS Power BI for actual visuals and graphs!  We can look at Key Performance Indicators and seek goals for a critical access hospital from Hospital Financial Managers Assoc or Illinois Critical Access Hospital Network</a:t>
            </a:r>
          </a:p>
        </p:txBody>
      </p:sp>
      <p:sp>
        <p:nvSpPr>
          <p:cNvPr id="4" name="Slide Number Placeholder 3"/>
          <p:cNvSpPr>
            <a:spLocks noGrp="1"/>
          </p:cNvSpPr>
          <p:nvPr>
            <p:ph type="sldNum" sz="quarter" idx="5"/>
          </p:nvPr>
        </p:nvSpPr>
        <p:spPr/>
        <p:txBody>
          <a:bodyPr/>
          <a:lstStyle/>
          <a:p>
            <a:fld id="{228B34ED-4CDD-41C9-90F7-D768D5559A6F}" type="slidenum">
              <a:rPr lang="en-US" smtClean="0"/>
              <a:t>20</a:t>
            </a:fld>
            <a:endParaRPr lang="en-US" dirty="0"/>
          </a:p>
        </p:txBody>
      </p:sp>
    </p:spTree>
    <p:extLst>
      <p:ext uri="{BB962C8B-B14F-4D97-AF65-F5344CB8AC3E}">
        <p14:creationId xmlns:p14="http://schemas.microsoft.com/office/powerpoint/2010/main" val="186427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71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hyperlink" Target="https://www.business2community.com/business-intelligence/5-disadvantages-of-business-intelligence-and-how-to-avoid-them-02284003" TargetMode="External"/><Relationship Id="rId2" Type="http://schemas.openxmlformats.org/officeDocument/2006/relationships/hyperlink" Target="https://healthitanalytics.com/features/leveraging-business-intelligence-for-healthcare-management"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yhorizonhealth.org/community-resources/community-health-needs-assessment/" TargetMode="External"/><Relationship Id="rId2" Type="http://schemas.openxmlformats.org/officeDocument/2006/relationships/hyperlink" Target="https://www.mastersindatascience.org/learning/benefits-of-business-intelligence/" TargetMode="External"/><Relationship Id="rId1" Type="http://schemas.openxmlformats.org/officeDocument/2006/relationships/slideLayout" Target="../slideLayouts/slideLayout12.xml"/><Relationship Id="rId4" Type="http://schemas.openxmlformats.org/officeDocument/2006/relationships/hyperlink" Target="https://advantage-marketline-com.ezproxy.smwc.edu/Analysis/ViewasPDF/united-states-healthcare-providers-9820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bls.gov/opub/ted/2021/healthcare-support-occupations-had-employment-of-6-4-million-in-may-2020.htm" TargetMode="External"/><Relationship Id="rId2" Type="http://schemas.openxmlformats.org/officeDocument/2006/relationships/hyperlink" Target="https://www.journalofaccountancy.com/issues/2020/mar/microsoft-power-bi-data-excel.htm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a:blip r:embed="rId2"/>
          <a:stretch>
            <a:fillRect/>
          </a:stretch>
        </p:blipFill>
        <p:spPr>
          <a:xfrm>
            <a:off x="16217" y="2213"/>
            <a:ext cx="12159566" cy="6853574"/>
          </a:xfrm>
        </p:spPr>
      </p:pic>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44836" y="420705"/>
            <a:ext cx="4597167" cy="1476463"/>
          </a:xfrm>
          <a:noFill/>
        </p:spPr>
        <p:txBody>
          <a:bodyPr/>
          <a:lstStyle/>
          <a:p>
            <a:pPr>
              <a:lnSpc>
                <a:spcPct val="100000"/>
              </a:lnSpc>
            </a:pPr>
            <a:r>
              <a:rPr lang="en-US" sz="1600" b="1" dirty="0">
                <a:solidFill>
                  <a:schemeClr val="bg1"/>
                </a:solidFill>
              </a:rPr>
              <a:t>ICAHN Rural Health fellowship</a:t>
            </a:r>
          </a:p>
          <a:p>
            <a:pPr>
              <a:lnSpc>
                <a:spcPct val="100000"/>
              </a:lnSpc>
            </a:pPr>
            <a:r>
              <a:rPr lang="en-US" sz="1600" b="1" dirty="0">
                <a:solidFill>
                  <a:schemeClr val="bg1"/>
                </a:solidFill>
              </a:rPr>
              <a:t>final project</a:t>
            </a:r>
          </a:p>
          <a:p>
            <a:pPr>
              <a:lnSpc>
                <a:spcPct val="100000"/>
              </a:lnSpc>
            </a:pPr>
            <a:r>
              <a:rPr lang="en-US" sz="1600" b="1" dirty="0">
                <a:solidFill>
                  <a:schemeClr val="bg1"/>
                </a:solidFill>
              </a:rPr>
              <a:t>Kim Calvert</a:t>
            </a:r>
          </a:p>
        </p:txBody>
      </p:sp>
      <p:sp>
        <p:nvSpPr>
          <p:cNvPr id="2" name="Rectangle 1">
            <a:extLst>
              <a:ext uri="{FF2B5EF4-FFF2-40B4-BE49-F238E27FC236}">
                <a16:creationId xmlns:a16="http://schemas.microsoft.com/office/drawing/2014/main" id="{E4DDE30D-F878-48BE-89AB-331311457594}"/>
              </a:ext>
            </a:extLst>
          </p:cNvPr>
          <p:cNvSpPr/>
          <p:nvPr/>
        </p:nvSpPr>
        <p:spPr>
          <a:xfrm>
            <a:off x="166924" y="4682969"/>
            <a:ext cx="983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Business intelligence for a critical </a:t>
            </a:r>
          </a:p>
          <a:p>
            <a:pPr algn="ctr"/>
            <a:r>
              <a:rPr lang="en-US" sz="5400" b="1" cap="none" spc="0" dirty="0">
                <a:ln/>
                <a:solidFill>
                  <a:schemeClr val="accent3"/>
                </a:solidFill>
                <a:effectLst/>
              </a:rPr>
              <a:t>access hospital</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10</a:t>
            </a:fld>
            <a:endParaRPr lang="en-US" dirty="0"/>
          </a:p>
        </p:txBody>
      </p:sp>
      <p:sp>
        <p:nvSpPr>
          <p:cNvPr id="2" name="Title 1">
            <a:extLst>
              <a:ext uri="{FF2B5EF4-FFF2-40B4-BE49-F238E27FC236}">
                <a16:creationId xmlns:a16="http://schemas.microsoft.com/office/drawing/2014/main" id="{BE3A87B3-0A27-4EE9-979E-B69581E476F0}"/>
              </a:ext>
            </a:extLst>
          </p:cNvPr>
          <p:cNvSpPr>
            <a:spLocks noGrp="1"/>
          </p:cNvSpPr>
          <p:nvPr>
            <p:ph type="title" idx="4294967295"/>
          </p:nvPr>
        </p:nvSpPr>
        <p:spPr>
          <a:xfrm>
            <a:off x="6707981" y="0"/>
            <a:ext cx="4459287" cy="1169988"/>
          </a:xfrm>
        </p:spPr>
        <p:txBody>
          <a:bodyPr/>
          <a:lstStyle/>
          <a:p>
            <a:r>
              <a:rPr lang="en-US" dirty="0"/>
              <a:t>What are the components of bi?</a:t>
            </a:r>
          </a:p>
        </p:txBody>
      </p:sp>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4294967295"/>
          </p:nvPr>
        </p:nvSpPr>
        <p:spPr>
          <a:xfrm>
            <a:off x="5970166" y="1413268"/>
            <a:ext cx="5683250" cy="5314986"/>
          </a:xfrm>
        </p:spPr>
        <p:txBody>
          <a:bodyPr/>
          <a:lstStyle/>
          <a:p>
            <a:pPr marL="285750" indent="-285750">
              <a:buFont typeface="Wingdings" panose="05000000000000000000" pitchFamily="2" charset="2"/>
              <a:buChar char="v"/>
            </a:pPr>
            <a:r>
              <a:rPr lang="en-US" dirty="0"/>
              <a:t>Data Source</a:t>
            </a:r>
          </a:p>
          <a:p>
            <a:pPr marL="0" indent="0">
              <a:buNone/>
            </a:pPr>
            <a:r>
              <a:rPr lang="en-US" dirty="0"/>
              <a:t>From Excel files, EHR records, Databases…</a:t>
            </a:r>
          </a:p>
          <a:p>
            <a:pPr marL="0" indent="0">
              <a:buNone/>
            </a:pPr>
            <a:endParaRPr lang="en-US" dirty="0"/>
          </a:p>
          <a:p>
            <a:pPr marL="285750" indent="-285750">
              <a:buFont typeface="Wingdings" panose="05000000000000000000" pitchFamily="2" charset="2"/>
              <a:buChar char="v"/>
            </a:pPr>
            <a:r>
              <a:rPr lang="en-US" dirty="0"/>
              <a:t>Data Processing </a:t>
            </a:r>
          </a:p>
          <a:p>
            <a:pPr marL="0" indent="0">
              <a:buNone/>
            </a:pPr>
            <a:r>
              <a:rPr lang="en-US" dirty="0"/>
              <a:t>After loading the data, the processing takes place</a:t>
            </a:r>
          </a:p>
          <a:p>
            <a:pPr marL="0" indent="0">
              <a:buNone/>
            </a:pPr>
            <a:endParaRPr lang="en-US" dirty="0"/>
          </a:p>
          <a:p>
            <a:pPr marL="285750" indent="-285750">
              <a:buFont typeface="Wingdings" panose="05000000000000000000" pitchFamily="2" charset="2"/>
              <a:buChar char="v"/>
            </a:pPr>
            <a:r>
              <a:rPr lang="en-US" dirty="0"/>
              <a:t>Data Analysis and Presentation</a:t>
            </a:r>
          </a:p>
          <a:p>
            <a:pPr marL="0" indent="0">
              <a:buNone/>
            </a:pPr>
            <a:r>
              <a:rPr lang="en-US" dirty="0"/>
              <a:t>Finally, the data is analyzed and presented</a:t>
            </a:r>
          </a:p>
          <a:p>
            <a:pPr marL="0" indent="0">
              <a:buNone/>
            </a:pPr>
            <a:r>
              <a:rPr lang="en-US" dirty="0"/>
              <a:t>This can be in the form of a dashboard, as one example, for a quick view of performance</a:t>
            </a:r>
          </a:p>
          <a:p>
            <a:pPr marL="0" indent="0">
              <a:buNone/>
            </a:pPr>
            <a:r>
              <a:rPr lang="en-US" dirty="0"/>
              <a:t>(Denis-</a:t>
            </a:r>
            <a:r>
              <a:rPr lang="en-US" dirty="0" err="1"/>
              <a:t>Catalin</a:t>
            </a:r>
            <a:r>
              <a:rPr lang="en-US" dirty="0"/>
              <a:t>, </a:t>
            </a:r>
            <a:r>
              <a:rPr lang="en-US" dirty="0" err="1"/>
              <a:t>Ioana</a:t>
            </a:r>
            <a:r>
              <a:rPr lang="en-US" dirty="0"/>
              <a:t>-Gilia, &amp; </a:t>
            </a:r>
            <a:r>
              <a:rPr lang="en-US" dirty="0" err="1"/>
              <a:t>Miruna</a:t>
            </a:r>
            <a:r>
              <a:rPr lang="en-US" dirty="0"/>
              <a:t>, 2019)</a:t>
            </a:r>
          </a:p>
        </p:txBody>
      </p:sp>
      <p:pic>
        <p:nvPicPr>
          <p:cNvPr id="10" name="Picture Placeholder 9">
            <a:extLst>
              <a:ext uri="{FF2B5EF4-FFF2-40B4-BE49-F238E27FC236}">
                <a16:creationId xmlns:a16="http://schemas.microsoft.com/office/drawing/2014/main" id="{8CE00CB5-3603-4D3F-B4C7-AF2009D24A8A}"/>
              </a:ext>
            </a:extLst>
          </p:cNvPr>
          <p:cNvPicPr>
            <a:picLocks noGrp="1" noChangeAspect="1"/>
          </p:cNvPicPr>
          <p:nvPr>
            <p:ph type="pic" sz="quarter" idx="4294967295"/>
          </p:nvPr>
        </p:nvPicPr>
        <p:blipFill>
          <a:blip r:embed="rId2"/>
          <a:srcRect l="23565" r="23565"/>
          <a:stretch>
            <a:fillRect/>
          </a:stretch>
        </p:blipFill>
        <p:spPr>
          <a:xfrm>
            <a:off x="0" y="0"/>
            <a:ext cx="5640388" cy="6858000"/>
          </a:xfrm>
        </p:spPr>
      </p:pic>
    </p:spTree>
    <p:extLst>
      <p:ext uri="{BB962C8B-B14F-4D97-AF65-F5344CB8AC3E}">
        <p14:creationId xmlns:p14="http://schemas.microsoft.com/office/powerpoint/2010/main" val="1524381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50FD0-4DD0-41B3-95BD-E21CC9E280F5}"/>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Rectangle 4">
            <a:extLst>
              <a:ext uri="{FF2B5EF4-FFF2-40B4-BE49-F238E27FC236}">
                <a16:creationId xmlns:a16="http://schemas.microsoft.com/office/drawing/2014/main" id="{9410F76A-6D74-460F-9700-4B4D66F0B040}"/>
              </a:ext>
            </a:extLst>
          </p:cNvPr>
          <p:cNvSpPr/>
          <p:nvPr/>
        </p:nvSpPr>
        <p:spPr>
          <a:xfrm>
            <a:off x="1822621" y="382012"/>
            <a:ext cx="8204887" cy="830997"/>
          </a:xfrm>
          <a:prstGeom prst="rect">
            <a:avLst/>
          </a:prstGeom>
        </p:spPr>
        <p:txBody>
          <a:bodyPr wrap="square">
            <a:spAutoFit/>
          </a:bodyPr>
          <a:lstStyle/>
          <a:p>
            <a:pPr algn="ctr"/>
            <a:r>
              <a:rPr lang="en-US" sz="48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Microsoft Power BI</a:t>
            </a:r>
          </a:p>
        </p:txBody>
      </p:sp>
      <p:pic>
        <p:nvPicPr>
          <p:cNvPr id="8" name="Picture 7">
            <a:extLst>
              <a:ext uri="{FF2B5EF4-FFF2-40B4-BE49-F238E27FC236}">
                <a16:creationId xmlns:a16="http://schemas.microsoft.com/office/drawing/2014/main" id="{26B15B6F-E608-4608-9653-C862F6552399}"/>
              </a:ext>
            </a:extLst>
          </p:cNvPr>
          <p:cNvPicPr>
            <a:picLocks noChangeAspect="1"/>
          </p:cNvPicPr>
          <p:nvPr/>
        </p:nvPicPr>
        <p:blipFill>
          <a:blip r:embed="rId2"/>
          <a:stretch>
            <a:fillRect/>
          </a:stretch>
        </p:blipFill>
        <p:spPr>
          <a:xfrm>
            <a:off x="501479" y="1316510"/>
            <a:ext cx="3429000" cy="1333500"/>
          </a:xfrm>
          <a:prstGeom prst="rect">
            <a:avLst/>
          </a:prstGeom>
        </p:spPr>
      </p:pic>
      <p:pic>
        <p:nvPicPr>
          <p:cNvPr id="10" name="Picture 9">
            <a:extLst>
              <a:ext uri="{FF2B5EF4-FFF2-40B4-BE49-F238E27FC236}">
                <a16:creationId xmlns:a16="http://schemas.microsoft.com/office/drawing/2014/main" id="{66AA4952-EEE1-4CE3-BA67-78EC6E52D13E}"/>
              </a:ext>
            </a:extLst>
          </p:cNvPr>
          <p:cNvPicPr>
            <a:picLocks noChangeAspect="1"/>
          </p:cNvPicPr>
          <p:nvPr/>
        </p:nvPicPr>
        <p:blipFill>
          <a:blip r:embed="rId3"/>
          <a:stretch>
            <a:fillRect/>
          </a:stretch>
        </p:blipFill>
        <p:spPr>
          <a:xfrm>
            <a:off x="8603520" y="1183160"/>
            <a:ext cx="2847975" cy="1600200"/>
          </a:xfrm>
          <a:prstGeom prst="rect">
            <a:avLst/>
          </a:prstGeom>
        </p:spPr>
      </p:pic>
      <p:sp>
        <p:nvSpPr>
          <p:cNvPr id="13" name="Text Placeholder 5">
            <a:extLst>
              <a:ext uri="{FF2B5EF4-FFF2-40B4-BE49-F238E27FC236}">
                <a16:creationId xmlns:a16="http://schemas.microsoft.com/office/drawing/2014/main" id="{72FAEB19-581B-4189-9C89-57A3F3E8382E}"/>
              </a:ext>
            </a:extLst>
          </p:cNvPr>
          <p:cNvSpPr txBox="1">
            <a:spLocks/>
          </p:cNvSpPr>
          <p:nvPr/>
        </p:nvSpPr>
        <p:spPr>
          <a:xfrm>
            <a:off x="3607040" y="2736577"/>
            <a:ext cx="4977920" cy="3731726"/>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Power BI was developed from a set of Excel add-ons added in the Office 2013 Professional Suite release</a:t>
            </a:r>
          </a:p>
          <a:p>
            <a:r>
              <a:rPr lang="en-US" dirty="0"/>
              <a:t>Power Pivot – can handle millions of rows of data</a:t>
            </a:r>
          </a:p>
          <a:p>
            <a:r>
              <a:rPr lang="en-US" dirty="0"/>
              <a:t>Power Query – can manage over 60 sources</a:t>
            </a:r>
          </a:p>
          <a:p>
            <a:r>
              <a:rPr lang="en-US" dirty="0"/>
              <a:t>Power Map – mapping tool</a:t>
            </a:r>
          </a:p>
          <a:p>
            <a:r>
              <a:rPr lang="en-US" dirty="0"/>
              <a:t>Power View – dashboard tool that incorporates data and visuals from the other add-ins</a:t>
            </a:r>
          </a:p>
          <a:p>
            <a:pPr marL="0" indent="0">
              <a:buNone/>
            </a:pPr>
            <a:r>
              <a:rPr lang="en-US" dirty="0"/>
              <a:t>(Snow, 2017)</a:t>
            </a:r>
          </a:p>
        </p:txBody>
      </p:sp>
    </p:spTree>
    <p:extLst>
      <p:ext uri="{BB962C8B-B14F-4D97-AF65-F5344CB8AC3E}">
        <p14:creationId xmlns:p14="http://schemas.microsoft.com/office/powerpoint/2010/main" val="12243401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1324987" y="17696"/>
            <a:ext cx="5251450" cy="1922787"/>
          </a:xfrm>
        </p:spPr>
        <p:txBody>
          <a:bodyPr>
            <a:normAutofit/>
          </a:bodyPr>
          <a:lstStyle/>
          <a:p>
            <a:r>
              <a:rPr lang="en-US" sz="4000" dirty="0"/>
              <a:t>How can this benefit horizon health?</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12</a:t>
            </a:fld>
            <a:endParaRPr lang="en-US" dirty="0"/>
          </a:p>
        </p:txBody>
      </p:sp>
      <p:pic>
        <p:nvPicPr>
          <p:cNvPr id="10" name="Picture 9">
            <a:extLst>
              <a:ext uri="{FF2B5EF4-FFF2-40B4-BE49-F238E27FC236}">
                <a16:creationId xmlns:a16="http://schemas.microsoft.com/office/drawing/2014/main" id="{F6087177-82DF-4147-A6D0-666353108BE9}"/>
              </a:ext>
            </a:extLst>
          </p:cNvPr>
          <p:cNvPicPr>
            <a:picLocks noChangeAspect="1"/>
          </p:cNvPicPr>
          <p:nvPr/>
        </p:nvPicPr>
        <p:blipFill>
          <a:blip r:embed="rId2"/>
          <a:stretch>
            <a:fillRect/>
          </a:stretch>
        </p:blipFill>
        <p:spPr>
          <a:xfrm>
            <a:off x="306162" y="1936350"/>
            <a:ext cx="2857500" cy="2857500"/>
          </a:xfrm>
          <a:prstGeom prst="rect">
            <a:avLst/>
          </a:prstGeom>
        </p:spPr>
      </p:pic>
      <p:sp>
        <p:nvSpPr>
          <p:cNvPr id="11" name="TextBox 10">
            <a:extLst>
              <a:ext uri="{FF2B5EF4-FFF2-40B4-BE49-F238E27FC236}">
                <a16:creationId xmlns:a16="http://schemas.microsoft.com/office/drawing/2014/main" id="{1A821CAD-24DE-4D2F-898E-E80F7E5500F6}"/>
              </a:ext>
            </a:extLst>
          </p:cNvPr>
          <p:cNvSpPr txBox="1"/>
          <p:nvPr/>
        </p:nvSpPr>
        <p:spPr>
          <a:xfrm>
            <a:off x="3790755" y="1757155"/>
            <a:ext cx="7758514" cy="4801314"/>
          </a:xfrm>
          <a:prstGeom prst="rect">
            <a:avLst/>
          </a:prstGeom>
          <a:noFill/>
        </p:spPr>
        <p:txBody>
          <a:bodyPr wrap="square" rtlCol="0">
            <a:spAutoFit/>
          </a:bodyPr>
          <a:lstStyle/>
          <a:p>
            <a:pPr marL="285750" indent="-285750">
              <a:buFont typeface="Arial" panose="020B0604020202020204" pitchFamily="34" charset="0"/>
              <a:buChar char="•"/>
            </a:pPr>
            <a:r>
              <a:rPr lang="en-US" dirty="0"/>
              <a:t>We are a small, 25-bed critical access hospital in Paris, IL</a:t>
            </a:r>
          </a:p>
          <a:p>
            <a:endParaRPr lang="en-US" dirty="0"/>
          </a:p>
          <a:p>
            <a:pPr marL="285750" indent="-285750">
              <a:buFont typeface="Arial" panose="020B0604020202020204" pitchFamily="34" charset="0"/>
              <a:buChar char="•"/>
            </a:pPr>
            <a:r>
              <a:rPr lang="en-US" dirty="0"/>
              <a:t>We offer acute care, general care, inpatient and outpatient medical services, surgical services, emergency services, rehab, ambulance, etc.</a:t>
            </a:r>
          </a:p>
          <a:p>
            <a:endParaRPr lang="en-US" dirty="0"/>
          </a:p>
          <a:p>
            <a:pPr marL="285750" indent="-285750">
              <a:buFont typeface="Arial" panose="020B0604020202020204" pitchFamily="34" charset="0"/>
              <a:buChar char="•"/>
            </a:pPr>
            <a:r>
              <a:rPr lang="en-US" dirty="0"/>
              <a:t>Locations spread over 2 counties and 4 cities</a:t>
            </a:r>
          </a:p>
          <a:p>
            <a:endParaRPr lang="en-US" dirty="0"/>
          </a:p>
          <a:p>
            <a:pPr marL="285750" indent="-285750">
              <a:buFont typeface="Arial" panose="020B0604020202020204" pitchFamily="34" charset="0"/>
              <a:buChar char="•"/>
            </a:pPr>
            <a:r>
              <a:rPr lang="en-US" dirty="0"/>
              <a:t>Operations include:  Paris Community Hospital, 3 Family Practice Clinics, 2 walk-in clinics, a visiting specialty clinic, and a health clinic exclusive to a major industry with a local presence</a:t>
            </a:r>
          </a:p>
          <a:p>
            <a:endParaRPr lang="en-US" dirty="0"/>
          </a:p>
          <a:p>
            <a:pPr marL="285750" indent="-285750">
              <a:buFont typeface="Arial" panose="020B0604020202020204" pitchFamily="34" charset="0"/>
              <a:buChar char="•"/>
            </a:pPr>
            <a:r>
              <a:rPr lang="en-US" dirty="0"/>
              <a:t>Significant growth over the last few years</a:t>
            </a:r>
          </a:p>
          <a:p>
            <a:endParaRPr lang="en-US" dirty="0"/>
          </a:p>
          <a:p>
            <a:pPr marL="285750" indent="-285750">
              <a:buFont typeface="Arial" panose="020B0604020202020204" pitchFamily="34" charset="0"/>
              <a:buChar char="•"/>
            </a:pPr>
            <a:r>
              <a:rPr lang="en-US" dirty="0"/>
              <a:t>Between 500-600 employees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18 employed physicians, 31 APRNs, and over 100 RNs</a:t>
            </a:r>
          </a:p>
          <a:p>
            <a:endParaRPr lang="en-US" dirty="0"/>
          </a:p>
        </p:txBody>
      </p:sp>
    </p:spTree>
    <p:extLst>
      <p:ext uri="{BB962C8B-B14F-4D97-AF65-F5344CB8AC3E}">
        <p14:creationId xmlns:p14="http://schemas.microsoft.com/office/powerpoint/2010/main" val="316440553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3134997" y="203886"/>
            <a:ext cx="5251450" cy="1922787"/>
          </a:xfrm>
        </p:spPr>
        <p:txBody>
          <a:bodyPr>
            <a:normAutofit/>
          </a:bodyPr>
          <a:lstStyle/>
          <a:p>
            <a:r>
              <a:rPr lang="en-US" sz="4000" dirty="0"/>
              <a:t>How can this benefit horizon health? (cont.)</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a:lstStyle/>
          <a:p>
            <a:fld id="{8C2E478F-E849-4A8C-AF1F-CBCC78A7CBFA}" type="slidenum">
              <a:rPr lang="en-US" smtClean="0"/>
              <a:t>13</a:t>
            </a:fld>
            <a:endParaRPr lang="en-US" dirty="0"/>
          </a:p>
        </p:txBody>
      </p:sp>
      <p:pic>
        <p:nvPicPr>
          <p:cNvPr id="10" name="Picture 9">
            <a:extLst>
              <a:ext uri="{FF2B5EF4-FFF2-40B4-BE49-F238E27FC236}">
                <a16:creationId xmlns:a16="http://schemas.microsoft.com/office/drawing/2014/main" id="{F6087177-82DF-4147-A6D0-666353108BE9}"/>
              </a:ext>
            </a:extLst>
          </p:cNvPr>
          <p:cNvPicPr>
            <a:picLocks noChangeAspect="1"/>
          </p:cNvPicPr>
          <p:nvPr/>
        </p:nvPicPr>
        <p:blipFill>
          <a:blip r:embed="rId2"/>
          <a:stretch>
            <a:fillRect/>
          </a:stretch>
        </p:blipFill>
        <p:spPr>
          <a:xfrm>
            <a:off x="512841" y="2126673"/>
            <a:ext cx="2857500" cy="2857500"/>
          </a:xfrm>
          <a:prstGeom prst="rect">
            <a:avLst/>
          </a:prstGeom>
        </p:spPr>
      </p:pic>
      <p:sp>
        <p:nvSpPr>
          <p:cNvPr id="11" name="TextBox 10">
            <a:extLst>
              <a:ext uri="{FF2B5EF4-FFF2-40B4-BE49-F238E27FC236}">
                <a16:creationId xmlns:a16="http://schemas.microsoft.com/office/drawing/2014/main" id="{1A821CAD-24DE-4D2F-898E-E80F7E5500F6}"/>
              </a:ext>
            </a:extLst>
          </p:cNvPr>
          <p:cNvSpPr txBox="1"/>
          <p:nvPr/>
        </p:nvSpPr>
        <p:spPr>
          <a:xfrm>
            <a:off x="4371109" y="2475295"/>
            <a:ext cx="688463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We are led by an Administrative Team of a President/CEO, a VP of Finance/CFO, a CMO, and a CNO</a:t>
            </a:r>
          </a:p>
          <a:p>
            <a:endParaRPr lang="en-US" dirty="0"/>
          </a:p>
          <a:p>
            <a:pPr marL="285750" indent="-285750">
              <a:buFont typeface="Arial" panose="020B0604020202020204" pitchFamily="34" charset="0"/>
              <a:buChar char="•"/>
            </a:pPr>
            <a:r>
              <a:rPr lang="en-US" dirty="0"/>
              <a:t>We have a well-engaged Board</a:t>
            </a:r>
          </a:p>
          <a:p>
            <a:endParaRPr lang="en-US" dirty="0"/>
          </a:p>
          <a:p>
            <a:pPr marL="285750" indent="-285750">
              <a:buFont typeface="Arial" panose="020B0604020202020204" pitchFamily="34" charset="0"/>
              <a:buChar char="•"/>
            </a:pPr>
            <a:r>
              <a:rPr lang="en-US" dirty="0"/>
              <a:t>Reports are distributed monthly to the Finance Committee, the Board, and Leadership</a:t>
            </a:r>
          </a:p>
          <a:p>
            <a:endParaRPr lang="en-US" dirty="0"/>
          </a:p>
          <a:p>
            <a:endParaRPr lang="en-US" dirty="0"/>
          </a:p>
          <a:p>
            <a:r>
              <a:rPr lang="en-US" dirty="0"/>
              <a:t>***We can expand on the reports!!  More visuals, more insights!!</a:t>
            </a:r>
          </a:p>
          <a:p>
            <a:endParaRPr lang="en-US" dirty="0"/>
          </a:p>
          <a:p>
            <a:r>
              <a:rPr lang="en-US" dirty="0"/>
              <a:t>***As we continue to grow, we need to be more analytical and be prepared to make great decisions</a:t>
            </a:r>
          </a:p>
          <a:p>
            <a:endParaRPr lang="en-US" dirty="0"/>
          </a:p>
        </p:txBody>
      </p:sp>
    </p:spTree>
    <p:extLst>
      <p:ext uri="{BB962C8B-B14F-4D97-AF65-F5344CB8AC3E}">
        <p14:creationId xmlns:p14="http://schemas.microsoft.com/office/powerpoint/2010/main" val="17157426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840C4-5BBD-462A-8700-DEE683FCB3D1}"/>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5">
            <a:extLst>
              <a:ext uri="{FF2B5EF4-FFF2-40B4-BE49-F238E27FC236}">
                <a16:creationId xmlns:a16="http://schemas.microsoft.com/office/drawing/2014/main" id="{3799206A-E259-41D5-9A82-C8E5FB8D628B}"/>
              </a:ext>
            </a:extLst>
          </p:cNvPr>
          <p:cNvPicPr>
            <a:picLocks noChangeAspect="1"/>
          </p:cNvPicPr>
          <p:nvPr/>
        </p:nvPicPr>
        <p:blipFill>
          <a:blip r:embed="rId3"/>
          <a:stretch>
            <a:fillRect/>
          </a:stretch>
        </p:blipFill>
        <p:spPr>
          <a:xfrm>
            <a:off x="676405" y="0"/>
            <a:ext cx="10979063" cy="6858000"/>
          </a:xfrm>
          <a:prstGeom prst="rect">
            <a:avLst/>
          </a:prstGeom>
        </p:spPr>
      </p:pic>
    </p:spTree>
    <p:extLst>
      <p:ext uri="{BB962C8B-B14F-4D97-AF65-F5344CB8AC3E}">
        <p14:creationId xmlns:p14="http://schemas.microsoft.com/office/powerpoint/2010/main" val="254706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B81BF-1638-4A93-9FA9-3A6A58D091CF}"/>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4" name="Picture 3">
            <a:extLst>
              <a:ext uri="{FF2B5EF4-FFF2-40B4-BE49-F238E27FC236}">
                <a16:creationId xmlns:a16="http://schemas.microsoft.com/office/drawing/2014/main" id="{6832BB91-D68A-440C-8676-75C5F99ABCFF}"/>
              </a:ext>
            </a:extLst>
          </p:cNvPr>
          <p:cNvPicPr>
            <a:picLocks noChangeAspect="1"/>
          </p:cNvPicPr>
          <p:nvPr/>
        </p:nvPicPr>
        <p:blipFill>
          <a:blip r:embed="rId2"/>
          <a:stretch>
            <a:fillRect/>
          </a:stretch>
        </p:blipFill>
        <p:spPr>
          <a:xfrm>
            <a:off x="1098839" y="2213697"/>
            <a:ext cx="3524250" cy="4010025"/>
          </a:xfrm>
          <a:prstGeom prst="rect">
            <a:avLst/>
          </a:prstGeom>
          <a:scene3d>
            <a:camera prst="orthographicFront"/>
            <a:lightRig rig="threePt" dir="t"/>
          </a:scene3d>
          <a:sp3d contourW="12700">
            <a:contourClr>
              <a:schemeClr val="tx1">
                <a:lumMod val="65000"/>
                <a:lumOff val="35000"/>
              </a:schemeClr>
            </a:contourClr>
          </a:sp3d>
        </p:spPr>
      </p:pic>
      <p:sp>
        <p:nvSpPr>
          <p:cNvPr id="5" name="TextBox 4">
            <a:extLst>
              <a:ext uri="{FF2B5EF4-FFF2-40B4-BE49-F238E27FC236}">
                <a16:creationId xmlns:a16="http://schemas.microsoft.com/office/drawing/2014/main" id="{77AD71CC-000D-46DF-BCE7-C04351FCF289}"/>
              </a:ext>
            </a:extLst>
          </p:cNvPr>
          <p:cNvSpPr txBox="1"/>
          <p:nvPr/>
        </p:nvSpPr>
        <p:spPr>
          <a:xfrm>
            <a:off x="5491491" y="3383548"/>
            <a:ext cx="4682836" cy="1754326"/>
          </a:xfrm>
          <a:prstGeom prst="rect">
            <a:avLst/>
          </a:prstGeom>
          <a:noFill/>
        </p:spPr>
        <p:txBody>
          <a:bodyPr wrap="square" rtlCol="0">
            <a:spAutoFit/>
          </a:bodyPr>
          <a:lstStyle/>
          <a:p>
            <a:r>
              <a:rPr lang="en-US" sz="5400" dirty="0"/>
              <a:t>Something like this….</a:t>
            </a:r>
          </a:p>
        </p:txBody>
      </p:sp>
      <p:pic>
        <p:nvPicPr>
          <p:cNvPr id="9" name="Picture 8">
            <a:extLst>
              <a:ext uri="{FF2B5EF4-FFF2-40B4-BE49-F238E27FC236}">
                <a16:creationId xmlns:a16="http://schemas.microsoft.com/office/drawing/2014/main" id="{1DF6F5EF-5CAA-47B8-93E2-A4D596C51A61}"/>
              </a:ext>
            </a:extLst>
          </p:cNvPr>
          <p:cNvPicPr>
            <a:picLocks noChangeAspect="1"/>
          </p:cNvPicPr>
          <p:nvPr/>
        </p:nvPicPr>
        <p:blipFill>
          <a:blip r:embed="rId3"/>
          <a:stretch>
            <a:fillRect/>
          </a:stretch>
        </p:blipFill>
        <p:spPr>
          <a:xfrm>
            <a:off x="5788769" y="362227"/>
            <a:ext cx="3028950" cy="1514475"/>
          </a:xfrm>
          <a:prstGeom prst="rect">
            <a:avLst/>
          </a:prstGeom>
        </p:spPr>
      </p:pic>
    </p:spTree>
    <p:extLst>
      <p:ext uri="{BB962C8B-B14F-4D97-AF65-F5344CB8AC3E}">
        <p14:creationId xmlns:p14="http://schemas.microsoft.com/office/powerpoint/2010/main" val="258748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9F2A82-A1C3-4571-9ED3-A0EC079893EC}"/>
              </a:ext>
            </a:extLst>
          </p:cNvPr>
          <p:cNvSpPr>
            <a:spLocks noGrp="1"/>
          </p:cNvSpPr>
          <p:nvPr>
            <p:ph type="sldNum" sz="quarter" idx="12"/>
          </p:nvPr>
        </p:nvSpPr>
        <p:spPr/>
        <p:txBody>
          <a:bodyPr/>
          <a:lstStyle/>
          <a:p>
            <a:fld id="{8C2E478F-E849-4A8C-AF1F-CBCC78A7CBFA}" type="slidenum">
              <a:rPr lang="en-US" smtClean="0"/>
              <a:t>16</a:t>
            </a:fld>
            <a:endParaRPr lang="en-US" dirty="0"/>
          </a:p>
        </p:txBody>
      </p:sp>
      <p:sp>
        <p:nvSpPr>
          <p:cNvPr id="12" name="Title 11">
            <a:extLst>
              <a:ext uri="{FF2B5EF4-FFF2-40B4-BE49-F238E27FC236}">
                <a16:creationId xmlns:a16="http://schemas.microsoft.com/office/drawing/2014/main" id="{50AEA731-C7D0-4A0E-B871-4F369D8BEAC5}"/>
              </a:ext>
            </a:extLst>
          </p:cNvPr>
          <p:cNvSpPr>
            <a:spLocks noGrp="1"/>
          </p:cNvSpPr>
          <p:nvPr>
            <p:ph type="title" idx="4294967295"/>
          </p:nvPr>
        </p:nvSpPr>
        <p:spPr>
          <a:xfrm>
            <a:off x="3451035" y="0"/>
            <a:ext cx="4090667" cy="1199626"/>
          </a:xfrm>
        </p:spPr>
        <p:txBody>
          <a:bodyPr/>
          <a:lstStyle/>
          <a:p>
            <a:r>
              <a:rPr lang="en-US" dirty="0"/>
              <a:t>Total revenue by payor - 2020</a:t>
            </a:r>
          </a:p>
        </p:txBody>
      </p:sp>
      <p:pic>
        <p:nvPicPr>
          <p:cNvPr id="1025" name="Picture 1" descr="Revenue by Payor">
            <a:extLst>
              <a:ext uri="{FF2B5EF4-FFF2-40B4-BE49-F238E27FC236}">
                <a16:creationId xmlns:a16="http://schemas.microsoft.com/office/drawing/2014/main" id="{54A719FA-72F5-4788-9F5F-306214B36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3" y="2220436"/>
            <a:ext cx="11715750" cy="4133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C85E1EE-579A-4128-B8BA-8C454ECA23AC}"/>
              </a:ext>
            </a:extLst>
          </p:cNvPr>
          <p:cNvSpPr/>
          <p:nvPr/>
        </p:nvSpPr>
        <p:spPr>
          <a:xfrm>
            <a:off x="7045142" y="1460088"/>
            <a:ext cx="4178836" cy="646331"/>
          </a:xfrm>
          <a:prstGeom prst="rect">
            <a:avLst/>
          </a:prstGeom>
        </p:spPr>
        <p:txBody>
          <a:bodyPr wrap="none">
            <a:spAutoFit/>
          </a:bodyPr>
          <a:lstStyle/>
          <a:p>
            <a:r>
              <a:rPr lang="en-US" sz="3600" dirty="0"/>
              <a:t>Can instead be this!!!</a:t>
            </a:r>
          </a:p>
        </p:txBody>
      </p:sp>
    </p:spTree>
    <p:extLst>
      <p:ext uri="{BB962C8B-B14F-4D97-AF65-F5344CB8AC3E}">
        <p14:creationId xmlns:p14="http://schemas.microsoft.com/office/powerpoint/2010/main" val="272036170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15CFE-AA74-4DCE-A5F5-2B8092079380}"/>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3" name="Picture 2">
            <a:extLst>
              <a:ext uri="{FF2B5EF4-FFF2-40B4-BE49-F238E27FC236}">
                <a16:creationId xmlns:a16="http://schemas.microsoft.com/office/drawing/2014/main" id="{546A8A81-5AAC-430D-BE92-81BC86F3DCA6}"/>
              </a:ext>
            </a:extLst>
          </p:cNvPr>
          <p:cNvPicPr>
            <a:picLocks noChangeAspect="1"/>
          </p:cNvPicPr>
          <p:nvPr/>
        </p:nvPicPr>
        <p:blipFill>
          <a:blip r:embed="rId3"/>
          <a:stretch>
            <a:fillRect/>
          </a:stretch>
        </p:blipFill>
        <p:spPr>
          <a:xfrm>
            <a:off x="376671" y="561109"/>
            <a:ext cx="5924550" cy="3505200"/>
          </a:xfrm>
          <a:prstGeom prst="rect">
            <a:avLst/>
          </a:prstGeom>
        </p:spPr>
      </p:pic>
      <p:sp>
        <p:nvSpPr>
          <p:cNvPr id="4" name="Rectangle 3">
            <a:extLst>
              <a:ext uri="{FF2B5EF4-FFF2-40B4-BE49-F238E27FC236}">
                <a16:creationId xmlns:a16="http://schemas.microsoft.com/office/drawing/2014/main" id="{EE056681-E480-45F2-BD14-A10D9638DB10}"/>
              </a:ext>
            </a:extLst>
          </p:cNvPr>
          <p:cNvSpPr/>
          <p:nvPr/>
        </p:nvSpPr>
        <p:spPr>
          <a:xfrm>
            <a:off x="6580132" y="1041922"/>
            <a:ext cx="5413085" cy="1569660"/>
          </a:xfrm>
          <a:prstGeom prst="rect">
            <a:avLst/>
          </a:prstGeom>
        </p:spPr>
        <p:txBody>
          <a:bodyPr wrap="none">
            <a:spAutoFit/>
          </a:bodyPr>
          <a:lstStyle/>
          <a:p>
            <a:r>
              <a:rPr lang="en-US" sz="3200" dirty="0"/>
              <a:t>Quick Insights on data</a:t>
            </a:r>
          </a:p>
          <a:p>
            <a:endParaRPr lang="en-US" sz="3200" dirty="0"/>
          </a:p>
          <a:p>
            <a:r>
              <a:rPr lang="en-US" sz="3200" dirty="0"/>
              <a:t>The opportunities are endless!!</a:t>
            </a:r>
          </a:p>
        </p:txBody>
      </p:sp>
      <p:pic>
        <p:nvPicPr>
          <p:cNvPr id="6" name="Picture 5">
            <a:extLst>
              <a:ext uri="{FF2B5EF4-FFF2-40B4-BE49-F238E27FC236}">
                <a16:creationId xmlns:a16="http://schemas.microsoft.com/office/drawing/2014/main" id="{553A5C37-F4D4-4FFC-A2B3-662D3241EBBA}"/>
              </a:ext>
            </a:extLst>
          </p:cNvPr>
          <p:cNvPicPr>
            <a:picLocks noChangeAspect="1"/>
          </p:cNvPicPr>
          <p:nvPr/>
        </p:nvPicPr>
        <p:blipFill>
          <a:blip r:embed="rId4"/>
          <a:stretch>
            <a:fillRect/>
          </a:stretch>
        </p:blipFill>
        <p:spPr>
          <a:xfrm rot="704450">
            <a:off x="7271958" y="3235037"/>
            <a:ext cx="3539341" cy="2355271"/>
          </a:xfrm>
          <a:prstGeom prst="rect">
            <a:avLst/>
          </a:prstGeom>
        </p:spPr>
      </p:pic>
    </p:spTree>
    <p:extLst>
      <p:ext uri="{BB962C8B-B14F-4D97-AF65-F5344CB8AC3E}">
        <p14:creationId xmlns:p14="http://schemas.microsoft.com/office/powerpoint/2010/main" val="234423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A247-2F35-4FB8-903D-FB32D7B852D9}"/>
              </a:ext>
            </a:extLst>
          </p:cNvPr>
          <p:cNvSpPr>
            <a:spLocks noGrp="1"/>
          </p:cNvSpPr>
          <p:nvPr>
            <p:ph type="title"/>
          </p:nvPr>
        </p:nvSpPr>
        <p:spPr>
          <a:xfrm>
            <a:off x="713516" y="24572"/>
            <a:ext cx="11002962" cy="823913"/>
          </a:xfrm>
        </p:spPr>
        <p:txBody>
          <a:bodyPr/>
          <a:lstStyle/>
          <a:p>
            <a:r>
              <a:rPr lang="en-US" sz="4400" dirty="0"/>
              <a:t>Vendor payments – 2020 – over $500k</a:t>
            </a:r>
          </a:p>
        </p:txBody>
      </p:sp>
      <p:sp>
        <p:nvSpPr>
          <p:cNvPr id="3" name="Slide Number Placeholder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a:lstStyle/>
          <a:p>
            <a:fld id="{8C2E478F-E849-4A8C-AF1F-CBCC78A7CBFA}" type="slidenum">
              <a:rPr lang="en-US" smtClean="0"/>
              <a:t>18</a:t>
            </a:fld>
            <a:endParaRPr lang="en-US" dirty="0"/>
          </a:p>
        </p:txBody>
      </p:sp>
      <p:pic>
        <p:nvPicPr>
          <p:cNvPr id="2049" name="Picture 1" descr="Amount paid by Vendor">
            <a:extLst>
              <a:ext uri="{FF2B5EF4-FFF2-40B4-BE49-F238E27FC236}">
                <a16:creationId xmlns:a16="http://schemas.microsoft.com/office/drawing/2014/main" id="{33686F5A-ABA4-4C4E-952A-CB6A1A3A1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397" y="735903"/>
            <a:ext cx="8956110" cy="60846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04E980-66AA-4608-9AB4-77308D70BF7B}"/>
              </a:ext>
            </a:extLst>
          </p:cNvPr>
          <p:cNvSpPr txBox="1"/>
          <p:nvPr/>
        </p:nvSpPr>
        <p:spPr>
          <a:xfrm>
            <a:off x="10114767" y="1751617"/>
            <a:ext cx="1815820" cy="3354765"/>
          </a:xfrm>
          <a:prstGeom prst="rect">
            <a:avLst/>
          </a:prstGeom>
          <a:noFill/>
        </p:spPr>
        <p:txBody>
          <a:bodyPr wrap="square" rtlCol="0">
            <a:spAutoFit/>
          </a:bodyPr>
          <a:lstStyle/>
          <a:p>
            <a:r>
              <a:rPr lang="en-US" sz="2000" dirty="0"/>
              <a:t>Note:  this pie chart was drafted in Power BI after uploading information for all of 2020’s vendor payments</a:t>
            </a:r>
          </a:p>
          <a:p>
            <a:endParaRPr lang="en-US" sz="1400" dirty="0"/>
          </a:p>
          <a:p>
            <a:endParaRPr lang="en-US" dirty="0"/>
          </a:p>
        </p:txBody>
      </p:sp>
    </p:spTree>
    <p:extLst>
      <p:ext uri="{BB962C8B-B14F-4D97-AF65-F5344CB8AC3E}">
        <p14:creationId xmlns:p14="http://schemas.microsoft.com/office/powerpoint/2010/main" val="86947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anchor="ctr">
            <a:normAutofit/>
          </a:bodyPr>
          <a:lstStyle/>
          <a:p>
            <a:pPr algn="ctr"/>
            <a:r>
              <a:rPr lang="en-US" sz="4800" spc="300" dirty="0"/>
              <a:t>Business intelligence</a:t>
            </a:r>
          </a:p>
        </p:txBody>
      </p:sp>
      <p:pic>
        <p:nvPicPr>
          <p:cNvPr id="15" name="Picture Placeholder 14">
            <a:extLst>
              <a:ext uri="{FF2B5EF4-FFF2-40B4-BE49-F238E27FC236}">
                <a16:creationId xmlns:a16="http://schemas.microsoft.com/office/drawing/2014/main" id="{4B696E0D-78B0-41A4-A40D-7A4F6E88FEB7}"/>
              </a:ext>
            </a:extLst>
          </p:cNvPr>
          <p:cNvPicPr>
            <a:picLocks noGrp="1" noChangeAspect="1"/>
          </p:cNvPicPr>
          <p:nvPr>
            <p:ph type="pic" sz="quarter" idx="10"/>
          </p:nvPr>
        </p:nvPicPr>
        <p:blipFill>
          <a:blip r:embed="rId3"/>
          <a:stretch>
            <a:fillRect/>
          </a:stretch>
        </p:blipFill>
        <p:spPr>
          <a:xfrm>
            <a:off x="936047" y="1302741"/>
            <a:ext cx="3435340" cy="1892300"/>
          </a:xfrm>
        </p:spPr>
      </p:pic>
      <p:pic>
        <p:nvPicPr>
          <p:cNvPr id="10" name="Picture Placeholder 9">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4"/>
          <a:stretch>
            <a:fillRect/>
          </a:stretch>
        </p:blipFill>
        <p:spPr>
          <a:xfrm>
            <a:off x="6179233" y="1273329"/>
            <a:ext cx="4242913" cy="1790700"/>
          </a:xfrm>
        </p:spPr>
      </p:pic>
      <p:sp>
        <p:nvSpPr>
          <p:cNvPr id="4" name="Text Placeholder 3">
            <a:extLst>
              <a:ext uri="{FF2B5EF4-FFF2-40B4-BE49-F238E27FC236}">
                <a16:creationId xmlns:a16="http://schemas.microsoft.com/office/drawing/2014/main" id="{CC409A73-2FDB-4725-9558-77B4ACF929B3}"/>
              </a:ext>
            </a:extLst>
          </p:cNvPr>
          <p:cNvSpPr>
            <a:spLocks noGrp="1"/>
          </p:cNvSpPr>
          <p:nvPr>
            <p:ph type="body" idx="1"/>
          </p:nvPr>
        </p:nvSpPr>
        <p:spPr>
          <a:xfrm>
            <a:off x="334883" y="3299465"/>
            <a:ext cx="5157787" cy="494506"/>
          </a:xfrm>
        </p:spPr>
        <p:txBody>
          <a:bodyPr>
            <a:normAutofit fontScale="92500" lnSpcReduction="20000"/>
          </a:bodyPr>
          <a:lstStyle/>
          <a:p>
            <a:r>
              <a:rPr lang="en-US" spc="300" dirty="0"/>
              <a:t>BENEFITS</a:t>
            </a:r>
            <a:endParaRPr lang="en-US" spc="300" dirty="0">
              <a:solidFill>
                <a:schemeClr val="tx1"/>
              </a:solidFill>
            </a:endParaRPr>
          </a:p>
        </p:txBody>
      </p:sp>
      <p:sp>
        <p:nvSpPr>
          <p:cNvPr id="6" name="Text Placeholder 5">
            <a:extLst>
              <a:ext uri="{FF2B5EF4-FFF2-40B4-BE49-F238E27FC236}">
                <a16:creationId xmlns:a16="http://schemas.microsoft.com/office/drawing/2014/main" id="{5FBB0776-0624-4A97-8BD3-03CF602288BA}"/>
              </a:ext>
            </a:extLst>
          </p:cNvPr>
          <p:cNvSpPr>
            <a:spLocks noGrp="1"/>
          </p:cNvSpPr>
          <p:nvPr>
            <p:ph type="body" sz="quarter" idx="3"/>
          </p:nvPr>
        </p:nvSpPr>
        <p:spPr>
          <a:xfrm>
            <a:off x="6096000" y="3181747"/>
            <a:ext cx="5183188" cy="494506"/>
          </a:xfrm>
        </p:spPr>
        <p:txBody>
          <a:bodyPr>
            <a:normAutofit fontScale="92500" lnSpcReduction="20000"/>
          </a:bodyPr>
          <a:lstStyle/>
          <a:p>
            <a:r>
              <a:rPr lang="en-US" spc="300" dirty="0"/>
              <a:t>POSSIBLE DISADVANTAGES</a:t>
            </a:r>
            <a:endParaRPr lang="en-US" spc="300" dirty="0">
              <a:solidFill>
                <a:schemeClr val="tx1"/>
              </a:solidFill>
            </a:endParaRPr>
          </a:p>
        </p:txBody>
      </p:sp>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a:xfrm>
            <a:off x="452329" y="3793971"/>
            <a:ext cx="5157787" cy="2833332"/>
          </a:xfrm>
        </p:spPr>
        <p:txBody>
          <a:bodyPr>
            <a:normAutofit/>
          </a:bodyPr>
          <a:lstStyle/>
          <a:p>
            <a:pPr>
              <a:lnSpc>
                <a:spcPct val="100000"/>
              </a:lnSpc>
              <a:buFont typeface="Wingdings" panose="05000000000000000000" pitchFamily="2" charset="2"/>
              <a:buChar char="§"/>
            </a:pPr>
            <a:r>
              <a:rPr lang="en-US" sz="1400" dirty="0">
                <a:solidFill>
                  <a:schemeClr val="tx1"/>
                </a:solidFill>
              </a:rPr>
              <a:t>Improved decision making!</a:t>
            </a:r>
          </a:p>
          <a:p>
            <a:pPr>
              <a:lnSpc>
                <a:spcPct val="100000"/>
              </a:lnSpc>
              <a:buFont typeface="Wingdings" panose="05000000000000000000" pitchFamily="2" charset="2"/>
              <a:buChar char="§"/>
            </a:pPr>
            <a:r>
              <a:rPr lang="en-US" sz="1400" dirty="0">
                <a:solidFill>
                  <a:schemeClr val="tx1"/>
                </a:solidFill>
              </a:rPr>
              <a:t>Fast and accurate reporting</a:t>
            </a:r>
          </a:p>
          <a:p>
            <a:pPr>
              <a:lnSpc>
                <a:spcPct val="100000"/>
              </a:lnSpc>
              <a:buFont typeface="Wingdings" panose="05000000000000000000" pitchFamily="2" charset="2"/>
              <a:buChar char="§"/>
            </a:pPr>
            <a:r>
              <a:rPr lang="en-US" sz="1400" dirty="0">
                <a:solidFill>
                  <a:schemeClr val="tx1"/>
                </a:solidFill>
              </a:rPr>
              <a:t>Valuable business insights!</a:t>
            </a:r>
          </a:p>
          <a:p>
            <a:pPr>
              <a:lnSpc>
                <a:spcPct val="100000"/>
              </a:lnSpc>
              <a:buFont typeface="Wingdings" panose="05000000000000000000" pitchFamily="2" charset="2"/>
              <a:buChar char="§"/>
            </a:pPr>
            <a:r>
              <a:rPr lang="en-US" sz="1400" dirty="0">
                <a:solidFill>
                  <a:schemeClr val="tx1"/>
                </a:solidFill>
              </a:rPr>
              <a:t>Competitive analysis</a:t>
            </a:r>
          </a:p>
          <a:p>
            <a:pPr>
              <a:lnSpc>
                <a:spcPct val="100000"/>
              </a:lnSpc>
              <a:buFont typeface="Wingdings" panose="05000000000000000000" pitchFamily="2" charset="2"/>
              <a:buChar char="§"/>
            </a:pPr>
            <a:r>
              <a:rPr lang="en-US" sz="1400" dirty="0"/>
              <a:t>Better data quality</a:t>
            </a:r>
          </a:p>
          <a:p>
            <a:pPr>
              <a:lnSpc>
                <a:spcPct val="100000"/>
              </a:lnSpc>
              <a:buFont typeface="Wingdings" panose="05000000000000000000" pitchFamily="2" charset="2"/>
              <a:buChar char="§"/>
            </a:pPr>
            <a:r>
              <a:rPr lang="en-US" sz="1400" dirty="0">
                <a:solidFill>
                  <a:schemeClr val="tx1"/>
                </a:solidFill>
              </a:rPr>
              <a:t>Identifying market trends</a:t>
            </a:r>
            <a:endParaRPr lang="en-US" sz="1400" dirty="0"/>
          </a:p>
          <a:p>
            <a:pPr marL="0" indent="0">
              <a:lnSpc>
                <a:spcPct val="100000"/>
              </a:lnSpc>
              <a:buNone/>
            </a:pPr>
            <a:r>
              <a:rPr lang="en-US" sz="1400" dirty="0"/>
              <a:t>(Here are 10 key benefits of business intelligence software, 2020)</a:t>
            </a:r>
            <a:endParaRPr lang="en-US" sz="1400" dirty="0">
              <a:solidFill>
                <a:schemeClr val="tx1"/>
              </a:solidFill>
            </a:endParaRP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6288270" y="3793971"/>
            <a:ext cx="5183188" cy="2039144"/>
          </a:xfrm>
        </p:spPr>
        <p:txBody>
          <a:bodyPr>
            <a:normAutofit/>
          </a:bodyPr>
          <a:lstStyle/>
          <a:p>
            <a:pPr>
              <a:lnSpc>
                <a:spcPct val="100000"/>
              </a:lnSpc>
              <a:buFont typeface="Wingdings" panose="05000000000000000000" pitchFamily="2" charset="2"/>
              <a:buChar char="§"/>
            </a:pPr>
            <a:r>
              <a:rPr lang="en-US" sz="1400" dirty="0"/>
              <a:t>Data breaches</a:t>
            </a:r>
            <a:endParaRPr lang="en-US" sz="1400" dirty="0">
              <a:solidFill>
                <a:schemeClr val="tx1"/>
              </a:solidFill>
            </a:endParaRPr>
          </a:p>
          <a:p>
            <a:pPr>
              <a:lnSpc>
                <a:spcPct val="100000"/>
              </a:lnSpc>
              <a:buFont typeface="Wingdings" panose="05000000000000000000" pitchFamily="2" charset="2"/>
              <a:buChar char="§"/>
            </a:pPr>
            <a:r>
              <a:rPr lang="en-US" sz="1400" dirty="0">
                <a:solidFill>
                  <a:schemeClr val="tx1"/>
                </a:solidFill>
              </a:rPr>
              <a:t>High prices</a:t>
            </a:r>
          </a:p>
          <a:p>
            <a:pPr>
              <a:lnSpc>
                <a:spcPct val="100000"/>
              </a:lnSpc>
              <a:buFont typeface="Wingdings" panose="05000000000000000000" pitchFamily="2" charset="2"/>
              <a:buChar char="§"/>
            </a:pPr>
            <a:r>
              <a:rPr lang="en-US" sz="1400" dirty="0">
                <a:solidFill>
                  <a:schemeClr val="tx1"/>
                </a:solidFill>
              </a:rPr>
              <a:t>Difficulty analyzing different data sources</a:t>
            </a:r>
          </a:p>
          <a:p>
            <a:pPr>
              <a:lnSpc>
                <a:spcPct val="100000"/>
              </a:lnSpc>
              <a:buFont typeface="Wingdings" panose="05000000000000000000" pitchFamily="2" charset="2"/>
              <a:buChar char="§"/>
            </a:pPr>
            <a:r>
              <a:rPr lang="en-US" sz="1400" dirty="0"/>
              <a:t>Poor data quality</a:t>
            </a:r>
          </a:p>
          <a:p>
            <a:pPr>
              <a:lnSpc>
                <a:spcPct val="100000"/>
              </a:lnSpc>
              <a:buFont typeface="Wingdings" panose="05000000000000000000" pitchFamily="2" charset="2"/>
              <a:buChar char="§"/>
            </a:pPr>
            <a:r>
              <a:rPr lang="en-US" sz="1400" dirty="0">
                <a:solidFill>
                  <a:schemeClr val="tx1"/>
                </a:solidFill>
              </a:rPr>
              <a:t>Resistance to adoption </a:t>
            </a:r>
          </a:p>
          <a:p>
            <a:pPr marL="0" indent="0">
              <a:lnSpc>
                <a:spcPct val="100000"/>
              </a:lnSpc>
              <a:buNone/>
            </a:pPr>
            <a:r>
              <a:rPr lang="en-US" sz="1400" dirty="0"/>
              <a:t>(Danziger, 2020)</a:t>
            </a:r>
            <a:endParaRPr lang="en-US"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t>19</a:t>
            </a:fld>
            <a:endParaRPr lang="en-US" dirty="0"/>
          </a:p>
        </p:txBody>
      </p:sp>
    </p:spTree>
    <p:extLst>
      <p:ext uri="{BB962C8B-B14F-4D97-AF65-F5344CB8AC3E}">
        <p14:creationId xmlns:p14="http://schemas.microsoft.com/office/powerpoint/2010/main" val="16192656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82114-A398-4D4D-B690-9D5878A91BB8}"/>
              </a:ext>
            </a:extLst>
          </p:cNvPr>
          <p:cNvSpPr>
            <a:spLocks noGrp="1"/>
          </p:cNvSpPr>
          <p:nvPr>
            <p:ph type="sldNum" sz="quarter" idx="12"/>
          </p:nvPr>
        </p:nvSpPr>
        <p:spPr/>
        <p:txBody>
          <a:bodyPr/>
          <a:lstStyle/>
          <a:p>
            <a:fld id="{8C2E478F-E849-4A8C-AF1F-CBCC78A7CBFA}" type="slidenum">
              <a:rPr lang="en-US" smtClean="0"/>
              <a:t>2</a:t>
            </a:fld>
            <a:endParaRPr lang="en-US" dirty="0"/>
          </a:p>
        </p:txBody>
      </p:sp>
      <p:pic>
        <p:nvPicPr>
          <p:cNvPr id="7" name="Picture Placeholder 6">
            <a:extLst>
              <a:ext uri="{FF2B5EF4-FFF2-40B4-BE49-F238E27FC236}">
                <a16:creationId xmlns:a16="http://schemas.microsoft.com/office/drawing/2014/main" id="{CDA04E1D-300A-46CC-A9D2-427CC8062401}"/>
              </a:ext>
            </a:extLst>
          </p:cNvPr>
          <p:cNvPicPr>
            <a:picLocks noGrp="1" noChangeAspect="1"/>
          </p:cNvPicPr>
          <p:nvPr>
            <p:ph type="pic" sz="quarter" idx="4294967295"/>
          </p:nvPr>
        </p:nvPicPr>
        <p:blipFill>
          <a:blip r:embed="rId2"/>
          <a:srcRect l="25035" r="25035"/>
          <a:stretch>
            <a:fillRect/>
          </a:stretch>
        </p:blipFill>
        <p:spPr>
          <a:xfrm rot="21175628">
            <a:off x="2052794" y="3276469"/>
            <a:ext cx="3217863" cy="3234802"/>
          </a:xfrm>
        </p:spPr>
      </p:pic>
      <p:pic>
        <p:nvPicPr>
          <p:cNvPr id="17" name="Picture 16">
            <a:extLst>
              <a:ext uri="{FF2B5EF4-FFF2-40B4-BE49-F238E27FC236}">
                <a16:creationId xmlns:a16="http://schemas.microsoft.com/office/drawing/2014/main" id="{09951729-7CA5-4988-AFB4-9C955F154883}"/>
              </a:ext>
            </a:extLst>
          </p:cNvPr>
          <p:cNvPicPr>
            <a:picLocks noChangeAspect="1"/>
          </p:cNvPicPr>
          <p:nvPr/>
        </p:nvPicPr>
        <p:blipFill>
          <a:blip r:embed="rId3"/>
          <a:stretch>
            <a:fillRect/>
          </a:stretch>
        </p:blipFill>
        <p:spPr>
          <a:xfrm rot="883095">
            <a:off x="713628" y="326381"/>
            <a:ext cx="2431960" cy="2619576"/>
          </a:xfrm>
          <a:prstGeom prst="rect">
            <a:avLst/>
          </a:prstGeom>
        </p:spPr>
      </p:pic>
      <p:sp>
        <p:nvSpPr>
          <p:cNvPr id="26" name="Text Placeholder 5">
            <a:extLst>
              <a:ext uri="{FF2B5EF4-FFF2-40B4-BE49-F238E27FC236}">
                <a16:creationId xmlns:a16="http://schemas.microsoft.com/office/drawing/2014/main" id="{95972495-43BF-45AD-84AE-E5C5BB327636}"/>
              </a:ext>
            </a:extLst>
          </p:cNvPr>
          <p:cNvSpPr txBox="1">
            <a:spLocks/>
          </p:cNvSpPr>
          <p:nvPr/>
        </p:nvSpPr>
        <p:spPr>
          <a:xfrm>
            <a:off x="6413406" y="567731"/>
            <a:ext cx="4936276" cy="5177873"/>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1800" dirty="0"/>
              <a:t>Healthcare is one of the most utilized and essential sectors in business today</a:t>
            </a:r>
          </a:p>
          <a:p>
            <a:endParaRPr lang="en-US" sz="1800" dirty="0"/>
          </a:p>
          <a:p>
            <a:pPr marL="285750" indent="-285750">
              <a:buFont typeface="Wingdings" panose="05000000000000000000" pitchFamily="2" charset="2"/>
              <a:buChar char="v"/>
            </a:pPr>
            <a:r>
              <a:rPr lang="en-US" sz="1800" dirty="0"/>
              <a:t>The United States alone accounts for 44.2% of the global healthcare providers’ sector value (MarketLine, 2020).</a:t>
            </a:r>
          </a:p>
          <a:p>
            <a:endParaRPr lang="en-US" sz="1800" dirty="0"/>
          </a:p>
          <a:p>
            <a:pPr>
              <a:buFont typeface="Wingdings" panose="05000000000000000000" pitchFamily="2" charset="2"/>
              <a:buChar char="v"/>
            </a:pPr>
            <a:r>
              <a:rPr lang="en-US" sz="1800" dirty="0"/>
              <a:t>Most every single person will make practical and effective use of healthcare services as a fundamental part of their lives, to support their health and well-being</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934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0" y="1"/>
            <a:ext cx="10436772" cy="1468434"/>
          </a:xfrm>
        </p:spPr>
        <p:txBody>
          <a:bodyPr anchor="ctr">
            <a:normAutofit/>
          </a:bodyPr>
          <a:lstStyle/>
          <a:p>
            <a:pPr algn="ctr"/>
            <a:r>
              <a:rPr lang="en-US" sz="4000" spc="300" dirty="0"/>
              <a:t>Goals/what’s next for horizon health </a:t>
            </a:r>
          </a:p>
        </p:txBody>
      </p:sp>
      <p:pic>
        <p:nvPicPr>
          <p:cNvPr id="14" name="Picture Placeholder 13">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3"/>
          <a:stretch>
            <a:fillRect/>
          </a:stretch>
        </p:blipFill>
        <p:spPr>
          <a:xfrm>
            <a:off x="2029216" y="1555056"/>
            <a:ext cx="6914368" cy="2055870"/>
          </a:xfrm>
        </p:spPr>
      </p:pic>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a:xfrm>
            <a:off x="1941534" y="3697547"/>
            <a:ext cx="7603299" cy="2770756"/>
          </a:xfrm>
        </p:spPr>
        <p:txBody>
          <a:bodyPr>
            <a:normAutofit/>
          </a:bodyPr>
          <a:lstStyle/>
          <a:p>
            <a:pPr marL="0" indent="0">
              <a:lnSpc>
                <a:spcPct val="100000"/>
              </a:lnSpc>
              <a:spcBef>
                <a:spcPts val="0"/>
              </a:spcBef>
              <a:buNone/>
              <a:defRPr/>
            </a:pPr>
            <a:r>
              <a:rPr lang="en-US" dirty="0"/>
              <a:t>EXPAND MONTHLY REPORTING</a:t>
            </a:r>
            <a:endParaRPr lang="en-US" spc="300" dirty="0"/>
          </a:p>
          <a:p>
            <a:pPr marL="228600" indent="-228600">
              <a:lnSpc>
                <a:spcPct val="100000"/>
              </a:lnSpc>
              <a:buFont typeface="Wingdings" panose="05000000000000000000" pitchFamily="2" charset="2"/>
              <a:buChar char="§"/>
              <a:defRPr/>
            </a:pPr>
            <a:r>
              <a:rPr lang="en-US" sz="1400" spc="0" dirty="0"/>
              <a:t>Deeper dives into data -  Revenue Trends, Payment Trends, etc.</a:t>
            </a:r>
          </a:p>
          <a:p>
            <a:pPr marL="228600" indent="-228600">
              <a:lnSpc>
                <a:spcPct val="100000"/>
              </a:lnSpc>
              <a:buFont typeface="Wingdings" panose="05000000000000000000" pitchFamily="2" charset="2"/>
              <a:buChar char="§"/>
              <a:defRPr/>
            </a:pPr>
            <a:r>
              <a:rPr lang="en-US" sz="1400" spc="0" dirty="0"/>
              <a:t>Look into enhanced reporting for monthly statistics – visual, graphs, trends</a:t>
            </a:r>
          </a:p>
          <a:p>
            <a:pPr marL="228600" indent="-228600">
              <a:lnSpc>
                <a:spcPct val="100000"/>
              </a:lnSpc>
              <a:buFont typeface="Wingdings" panose="05000000000000000000" pitchFamily="2" charset="2"/>
              <a:buChar char="§"/>
              <a:defRPr/>
            </a:pPr>
            <a:r>
              <a:rPr lang="en-US" sz="1400" spc="0" dirty="0"/>
              <a:t>Accounts Payable data – finish Vendor Type Project in Finance – A/P for deeper insights (will help with Audit/990 information)</a:t>
            </a:r>
          </a:p>
          <a:p>
            <a:pPr marL="228600" indent="-228600">
              <a:lnSpc>
                <a:spcPct val="100000"/>
              </a:lnSpc>
              <a:buFont typeface="Wingdings" panose="05000000000000000000" pitchFamily="2" charset="2"/>
              <a:buChar char="§"/>
              <a:defRPr/>
            </a:pPr>
            <a:r>
              <a:rPr lang="en-US" sz="1400" spc="0" dirty="0"/>
              <a:t>KPIs – get comparable information from HFMA or ICAHN (so specific to critical access)</a:t>
            </a:r>
          </a:p>
          <a:p>
            <a:pPr marL="228600" indent="-228600">
              <a:lnSpc>
                <a:spcPct val="100000"/>
              </a:lnSpc>
              <a:buFont typeface="Wingdings" panose="05000000000000000000" pitchFamily="2" charset="2"/>
              <a:buChar char="§"/>
              <a:defRPr/>
            </a:pPr>
            <a:endParaRPr lang="en-US" sz="1400" spc="0" dirty="0"/>
          </a:p>
          <a:p>
            <a:pPr marL="0" indent="0">
              <a:lnSpc>
                <a:spcPct val="100000"/>
              </a:lnSpc>
              <a:spcBef>
                <a:spcPts val="0"/>
              </a:spcBef>
              <a:buNone/>
              <a:defRPr/>
            </a:pPr>
            <a:endParaRPr lang="en-US" spc="300" dirty="0"/>
          </a:p>
          <a:p>
            <a:endParaRPr lang="en-US" dirty="0"/>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20</a:t>
            </a:fld>
            <a:endParaRPr lang="en-US" dirty="0"/>
          </a:p>
        </p:txBody>
      </p:sp>
      <p:pic>
        <p:nvPicPr>
          <p:cNvPr id="4" name="Picture 3">
            <a:extLst>
              <a:ext uri="{FF2B5EF4-FFF2-40B4-BE49-F238E27FC236}">
                <a16:creationId xmlns:a16="http://schemas.microsoft.com/office/drawing/2014/main" id="{71B5EC53-E122-4ED0-94A7-2D6F81A7B5F1}"/>
              </a:ext>
            </a:extLst>
          </p:cNvPr>
          <p:cNvPicPr>
            <a:picLocks noChangeAspect="1"/>
          </p:cNvPicPr>
          <p:nvPr/>
        </p:nvPicPr>
        <p:blipFill>
          <a:blip r:embed="rId4"/>
          <a:stretch>
            <a:fillRect/>
          </a:stretch>
        </p:blipFill>
        <p:spPr>
          <a:xfrm>
            <a:off x="10365630" y="74845"/>
            <a:ext cx="1548374" cy="1548374"/>
          </a:xfrm>
          <a:prstGeom prst="rect">
            <a:avLst/>
          </a:prstGeom>
        </p:spPr>
      </p:pic>
    </p:spTree>
    <p:extLst>
      <p:ext uri="{BB962C8B-B14F-4D97-AF65-F5344CB8AC3E}">
        <p14:creationId xmlns:p14="http://schemas.microsoft.com/office/powerpoint/2010/main" val="71496059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0" y="1"/>
            <a:ext cx="10436772" cy="1468434"/>
          </a:xfrm>
        </p:spPr>
        <p:txBody>
          <a:bodyPr anchor="ctr">
            <a:normAutofit/>
          </a:bodyPr>
          <a:lstStyle/>
          <a:p>
            <a:pPr algn="ctr"/>
            <a:r>
              <a:rPr lang="en-US" sz="4000" spc="300" dirty="0"/>
              <a:t>Goals/what’s next for horizon health (cont.)</a:t>
            </a:r>
          </a:p>
        </p:txBody>
      </p:sp>
      <p:pic>
        <p:nvPicPr>
          <p:cNvPr id="16" name="Picture Placeholder 15">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3"/>
          <a:stretch>
            <a:fillRect/>
          </a:stretch>
        </p:blipFill>
        <p:spPr>
          <a:xfrm>
            <a:off x="2242158" y="1428367"/>
            <a:ext cx="6820421" cy="2667643"/>
          </a:xfrm>
        </p:spPr>
      </p:pic>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2411260" y="4251370"/>
            <a:ext cx="6651320" cy="2216933"/>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spc="300" dirty="0"/>
              <a:t>OTHER POSSIBILITIES</a:t>
            </a:r>
          </a:p>
          <a:p>
            <a:pPr>
              <a:lnSpc>
                <a:spcPct val="100000"/>
              </a:lnSpc>
              <a:buFont typeface="Wingdings" panose="05000000000000000000" pitchFamily="2" charset="2"/>
              <a:buChar char="§"/>
              <a:defRPr/>
            </a:pPr>
            <a:r>
              <a:rPr lang="en-US" sz="1400" dirty="0"/>
              <a:t>We can use Power BI to help manage Population Health! Disease management!</a:t>
            </a:r>
          </a:p>
          <a:p>
            <a:pPr>
              <a:lnSpc>
                <a:spcPct val="100000"/>
              </a:lnSpc>
              <a:buFont typeface="Wingdings" panose="05000000000000000000" pitchFamily="2" charset="2"/>
              <a:buChar char="§"/>
              <a:defRPr/>
            </a:pPr>
            <a:r>
              <a:rPr lang="en-US" sz="1400" dirty="0"/>
              <a:t>What about Revenue Cycle – claims management, denials, Days in A/R, etc. – we are currently paying a consultant for an Accounts Receivable Dashboard – can we do this ourselves now?...</a:t>
            </a:r>
          </a:p>
          <a:p>
            <a:pPr>
              <a:lnSpc>
                <a:spcPct val="100000"/>
              </a:lnSpc>
              <a:buFont typeface="Wingdings" panose="05000000000000000000" pitchFamily="2" charset="2"/>
              <a:buChar char="§"/>
              <a:defRPr/>
            </a:pPr>
            <a:r>
              <a:rPr lang="en-US" sz="1400" dirty="0"/>
              <a:t>Analyzing staffing productivity – look at hours in all clinical areas vs. revenue, expenses, and net</a:t>
            </a:r>
          </a:p>
          <a:p>
            <a:pPr>
              <a:lnSpc>
                <a:spcPct val="100000"/>
              </a:lnSpc>
              <a:buFont typeface="Wingdings" panose="05000000000000000000" pitchFamily="2" charset="2"/>
              <a:buChar char="§"/>
              <a:defRPr/>
            </a:pPr>
            <a:endParaRPr lang="en-US" sz="1400" dirty="0"/>
          </a:p>
          <a:p>
            <a:endParaRPr lang="en-US" dirty="0"/>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21</a:t>
            </a:fld>
            <a:endParaRPr lang="en-US" dirty="0"/>
          </a:p>
        </p:txBody>
      </p:sp>
      <p:pic>
        <p:nvPicPr>
          <p:cNvPr id="4" name="Picture 3">
            <a:extLst>
              <a:ext uri="{FF2B5EF4-FFF2-40B4-BE49-F238E27FC236}">
                <a16:creationId xmlns:a16="http://schemas.microsoft.com/office/drawing/2014/main" id="{71B5EC53-E122-4ED0-94A7-2D6F81A7B5F1}"/>
              </a:ext>
            </a:extLst>
          </p:cNvPr>
          <p:cNvPicPr>
            <a:picLocks noChangeAspect="1"/>
          </p:cNvPicPr>
          <p:nvPr/>
        </p:nvPicPr>
        <p:blipFill>
          <a:blip r:embed="rId4"/>
          <a:stretch>
            <a:fillRect/>
          </a:stretch>
        </p:blipFill>
        <p:spPr>
          <a:xfrm>
            <a:off x="10365630" y="74845"/>
            <a:ext cx="1548374" cy="1548374"/>
          </a:xfrm>
          <a:prstGeom prst="rect">
            <a:avLst/>
          </a:prstGeom>
        </p:spPr>
      </p:pic>
    </p:spTree>
    <p:extLst>
      <p:ext uri="{BB962C8B-B14F-4D97-AF65-F5344CB8AC3E}">
        <p14:creationId xmlns:p14="http://schemas.microsoft.com/office/powerpoint/2010/main" val="102786589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0" y="1"/>
            <a:ext cx="10436772" cy="1468434"/>
          </a:xfrm>
        </p:spPr>
        <p:txBody>
          <a:bodyPr anchor="ctr">
            <a:normAutofit/>
          </a:bodyPr>
          <a:lstStyle/>
          <a:p>
            <a:pPr algn="ctr"/>
            <a:r>
              <a:rPr lang="en-US" sz="4000" spc="300" dirty="0"/>
              <a:t>Goals/what’s next for horizon health (cont.)</a:t>
            </a:r>
          </a:p>
        </p:txBody>
      </p:sp>
      <p:pic>
        <p:nvPicPr>
          <p:cNvPr id="19" name="Picture Placeholder 18">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3"/>
          <a:stretch>
            <a:fillRect/>
          </a:stretch>
        </p:blipFill>
        <p:spPr>
          <a:xfrm>
            <a:off x="2864285" y="1522672"/>
            <a:ext cx="6463429" cy="1789507"/>
          </a:xfrm>
        </p:spPr>
      </p:pic>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2868460" y="3573527"/>
            <a:ext cx="6519797" cy="234502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spc="300" dirty="0"/>
              <a:t>CONCERNS/ PRECAUTIONS</a:t>
            </a:r>
          </a:p>
          <a:p>
            <a:pPr>
              <a:lnSpc>
                <a:spcPct val="100000"/>
              </a:lnSpc>
              <a:buFont typeface="Wingdings" panose="05000000000000000000" pitchFamily="2" charset="2"/>
              <a:buChar char="§"/>
              <a:defRPr/>
            </a:pPr>
            <a:r>
              <a:rPr lang="en-US" sz="1400" dirty="0"/>
              <a:t>Information coming from multiple sources (Athena/EHR, Intacct, data in Excel, other 3</a:t>
            </a:r>
            <a:r>
              <a:rPr lang="en-US" sz="1400" baseline="30000" dirty="0"/>
              <a:t>rd</a:t>
            </a:r>
            <a:r>
              <a:rPr lang="en-US" sz="1400" dirty="0"/>
              <a:t> party software)</a:t>
            </a:r>
          </a:p>
          <a:p>
            <a:pPr>
              <a:lnSpc>
                <a:spcPct val="100000"/>
              </a:lnSpc>
              <a:buFont typeface="Wingdings" panose="05000000000000000000" pitchFamily="2" charset="2"/>
              <a:buChar char="§"/>
              <a:defRPr/>
            </a:pPr>
            <a:r>
              <a:rPr lang="en-US" sz="1400" dirty="0"/>
              <a:t>Some files will need “scrubbed” first</a:t>
            </a:r>
          </a:p>
          <a:p>
            <a:pPr>
              <a:lnSpc>
                <a:spcPct val="100000"/>
              </a:lnSpc>
              <a:buFont typeface="Wingdings" panose="05000000000000000000" pitchFamily="2" charset="2"/>
              <a:buChar char="§"/>
              <a:defRPr/>
            </a:pPr>
            <a:r>
              <a:rPr lang="en-US" sz="1400" dirty="0"/>
              <a:t>Can’t do everything at once</a:t>
            </a:r>
          </a:p>
          <a:p>
            <a:pPr>
              <a:lnSpc>
                <a:spcPct val="100000"/>
              </a:lnSpc>
              <a:buFont typeface="Wingdings" panose="05000000000000000000" pitchFamily="2" charset="2"/>
              <a:buChar char="§"/>
              <a:defRPr/>
            </a:pPr>
            <a:r>
              <a:rPr lang="en-US" sz="1400" dirty="0"/>
              <a:t>IS still working on Microsoft upgrades</a:t>
            </a:r>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a:lstStyle/>
          <a:p>
            <a:fld id="{8C2E478F-E849-4A8C-AF1F-CBCC78A7CBFA}" type="slidenum">
              <a:rPr lang="en-US" smtClean="0"/>
              <a:t>22</a:t>
            </a:fld>
            <a:endParaRPr lang="en-US" dirty="0"/>
          </a:p>
        </p:txBody>
      </p:sp>
      <p:pic>
        <p:nvPicPr>
          <p:cNvPr id="4" name="Picture 3">
            <a:extLst>
              <a:ext uri="{FF2B5EF4-FFF2-40B4-BE49-F238E27FC236}">
                <a16:creationId xmlns:a16="http://schemas.microsoft.com/office/drawing/2014/main" id="{71B5EC53-E122-4ED0-94A7-2D6F81A7B5F1}"/>
              </a:ext>
            </a:extLst>
          </p:cNvPr>
          <p:cNvPicPr>
            <a:picLocks noChangeAspect="1"/>
          </p:cNvPicPr>
          <p:nvPr/>
        </p:nvPicPr>
        <p:blipFill>
          <a:blip r:embed="rId4"/>
          <a:stretch>
            <a:fillRect/>
          </a:stretch>
        </p:blipFill>
        <p:spPr>
          <a:xfrm>
            <a:off x="10365630" y="74845"/>
            <a:ext cx="1548374" cy="1548374"/>
          </a:xfrm>
          <a:prstGeom prst="rect">
            <a:avLst/>
          </a:prstGeom>
        </p:spPr>
      </p:pic>
    </p:spTree>
    <p:extLst>
      <p:ext uri="{BB962C8B-B14F-4D97-AF65-F5344CB8AC3E}">
        <p14:creationId xmlns:p14="http://schemas.microsoft.com/office/powerpoint/2010/main" val="31422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7FA57D11-A25F-4772-8E50-DDB68BE8CB69}"/>
              </a:ext>
            </a:extLst>
          </p:cNvPr>
          <p:cNvSpPr>
            <a:spLocks noGrp="1"/>
          </p:cNvSpPr>
          <p:nvPr>
            <p:ph type="sldNum" sz="quarter" idx="12"/>
          </p:nvPr>
        </p:nvSpPr>
        <p:spPr/>
        <p:txBody>
          <a:bodyPr/>
          <a:lstStyle/>
          <a:p>
            <a:fld id="{8C2E478F-E849-4A8C-AF1F-CBCC78A7CBFA}" type="slidenum">
              <a:rPr lang="en-US" smtClean="0"/>
              <a:t>23</a:t>
            </a:fld>
            <a:endParaRPr lang="en-US" dirty="0"/>
          </a:p>
        </p:txBody>
      </p:sp>
      <p:sp>
        <p:nvSpPr>
          <p:cNvPr id="2" name="Title 1">
            <a:extLst>
              <a:ext uri="{FF2B5EF4-FFF2-40B4-BE49-F238E27FC236}">
                <a16:creationId xmlns:a16="http://schemas.microsoft.com/office/drawing/2014/main" id="{12CC3376-5069-4C7B-BE6B-A3776D1B47BA}"/>
              </a:ext>
            </a:extLst>
          </p:cNvPr>
          <p:cNvSpPr>
            <a:spLocks noGrp="1"/>
          </p:cNvSpPr>
          <p:nvPr>
            <p:ph type="title" idx="4294967295"/>
          </p:nvPr>
        </p:nvSpPr>
        <p:spPr>
          <a:xfrm>
            <a:off x="6294438" y="612775"/>
            <a:ext cx="5897562" cy="884238"/>
          </a:xfrm>
        </p:spPr>
        <p:txBody>
          <a:bodyPr/>
          <a:lstStyle/>
          <a:p>
            <a:r>
              <a:rPr lang="en-US" dirty="0"/>
              <a:t>SUMMARY</a:t>
            </a:r>
          </a:p>
        </p:txBody>
      </p:sp>
      <p:pic>
        <p:nvPicPr>
          <p:cNvPr id="6" name="Picture Placeholder 5">
            <a:extLst>
              <a:ext uri="{FF2B5EF4-FFF2-40B4-BE49-F238E27FC236}">
                <a16:creationId xmlns:a16="http://schemas.microsoft.com/office/drawing/2014/main" id="{C07C315A-7CD1-432C-92FA-6B62159B56CA}"/>
              </a:ext>
            </a:extLst>
          </p:cNvPr>
          <p:cNvPicPr>
            <a:picLocks noGrp="1" noChangeAspect="1"/>
          </p:cNvPicPr>
          <p:nvPr>
            <p:ph type="pic" sz="quarter" idx="4294967295"/>
          </p:nvPr>
        </p:nvPicPr>
        <p:blipFill>
          <a:blip r:embed="rId3"/>
          <a:stretch>
            <a:fillRect/>
          </a:stretch>
        </p:blipFill>
        <p:spPr>
          <a:xfrm>
            <a:off x="118996" y="1599006"/>
            <a:ext cx="6241131" cy="3869501"/>
          </a:xfrm>
        </p:spPr>
      </p:pic>
      <p:sp>
        <p:nvSpPr>
          <p:cNvPr id="5" name="Content Placeholder 6">
            <a:extLst>
              <a:ext uri="{FF2B5EF4-FFF2-40B4-BE49-F238E27FC236}">
                <a16:creationId xmlns:a16="http://schemas.microsoft.com/office/drawing/2014/main" id="{2EB548CC-3AAD-4537-ABF9-CF4F03BC8BB7}"/>
              </a:ext>
            </a:extLst>
          </p:cNvPr>
          <p:cNvSpPr txBox="1">
            <a:spLocks/>
          </p:cNvSpPr>
          <p:nvPr/>
        </p:nvSpPr>
        <p:spPr>
          <a:xfrm>
            <a:off x="6810029" y="1652020"/>
            <a:ext cx="5183188" cy="4686149"/>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u="sng" dirty="0"/>
              <a:t>HCOs can benefit greatly</a:t>
            </a:r>
          </a:p>
          <a:p>
            <a:pPr>
              <a:lnSpc>
                <a:spcPct val="100000"/>
              </a:lnSpc>
              <a:buFont typeface="Wingdings" panose="05000000000000000000" pitchFamily="2" charset="2"/>
              <a:buChar char="v"/>
            </a:pPr>
            <a:r>
              <a:rPr lang="en-US" sz="1400" dirty="0"/>
              <a:t>Better decision making</a:t>
            </a:r>
          </a:p>
          <a:p>
            <a:pPr marL="0" indent="0">
              <a:lnSpc>
                <a:spcPct val="100000"/>
              </a:lnSpc>
              <a:buNone/>
            </a:pPr>
            <a:endParaRPr lang="en-US" sz="1400" dirty="0"/>
          </a:p>
          <a:p>
            <a:pPr>
              <a:lnSpc>
                <a:spcPct val="100000"/>
              </a:lnSpc>
              <a:buFont typeface="Wingdings" panose="05000000000000000000" pitchFamily="2" charset="2"/>
              <a:buChar char="v"/>
            </a:pPr>
            <a:r>
              <a:rPr lang="en-US" sz="1400" dirty="0"/>
              <a:t>Improved profitability</a:t>
            </a:r>
          </a:p>
          <a:p>
            <a:pPr marL="0" indent="0">
              <a:lnSpc>
                <a:spcPct val="100000"/>
              </a:lnSpc>
              <a:buNone/>
            </a:pPr>
            <a:endParaRPr lang="en-US" sz="1400" dirty="0"/>
          </a:p>
          <a:p>
            <a:pPr>
              <a:lnSpc>
                <a:spcPct val="100000"/>
              </a:lnSpc>
              <a:buFont typeface="Wingdings" panose="05000000000000000000" pitchFamily="2" charset="2"/>
              <a:buChar char="v"/>
            </a:pPr>
            <a:r>
              <a:rPr lang="en-US" sz="1400" dirty="0"/>
              <a:t>Improved quality of service</a:t>
            </a:r>
          </a:p>
          <a:p>
            <a:pPr marL="0" indent="0">
              <a:lnSpc>
                <a:spcPct val="100000"/>
              </a:lnSpc>
              <a:buNone/>
            </a:pPr>
            <a:endParaRPr lang="en-US" sz="1400" dirty="0"/>
          </a:p>
          <a:p>
            <a:pPr>
              <a:lnSpc>
                <a:spcPct val="100000"/>
              </a:lnSpc>
              <a:buFont typeface="Wingdings" panose="05000000000000000000" pitchFamily="2" charset="2"/>
              <a:buChar char="v"/>
            </a:pPr>
            <a:r>
              <a:rPr lang="en-US" sz="1400" dirty="0"/>
              <a:t>Patient safety and satisfaction</a:t>
            </a:r>
          </a:p>
          <a:p>
            <a:pPr marL="0" indent="0">
              <a:lnSpc>
                <a:spcPct val="100000"/>
              </a:lnSpc>
              <a:buNone/>
            </a:pPr>
            <a:endParaRPr lang="en-US" sz="1400" dirty="0"/>
          </a:p>
          <a:p>
            <a:pPr>
              <a:lnSpc>
                <a:spcPct val="100000"/>
              </a:lnSpc>
              <a:buFont typeface="Wingdings" panose="05000000000000000000" pitchFamily="2" charset="2"/>
              <a:buChar char="v"/>
            </a:pPr>
            <a:r>
              <a:rPr lang="en-US" sz="1400" dirty="0"/>
              <a:t>Improvements in population health</a:t>
            </a:r>
          </a:p>
          <a:p>
            <a:pPr marL="0" indent="0">
              <a:lnSpc>
                <a:spcPct val="100000"/>
              </a:lnSpc>
              <a:buNone/>
            </a:pPr>
            <a:endParaRPr lang="en-US" sz="1400" dirty="0"/>
          </a:p>
          <a:p>
            <a:pPr>
              <a:lnSpc>
                <a:spcPct val="100000"/>
              </a:lnSpc>
              <a:buFont typeface="Wingdings" panose="05000000000000000000" pitchFamily="2" charset="2"/>
              <a:buChar char="v"/>
            </a:pPr>
            <a:r>
              <a:rPr lang="en-US" sz="1400" dirty="0"/>
              <a:t>Much, much more!</a:t>
            </a:r>
          </a:p>
          <a:p>
            <a:pPr marL="0" indent="0">
              <a:lnSpc>
                <a:spcPct val="100000"/>
              </a:lnSpc>
              <a:buNone/>
            </a:pPr>
            <a:endParaRPr lang="en-US" sz="1400" dirty="0"/>
          </a:p>
          <a:p>
            <a:pPr marL="0" indent="0">
              <a:lnSpc>
                <a:spcPct val="100000"/>
              </a:lnSpc>
              <a:buNone/>
            </a:pPr>
            <a:endParaRPr lang="en-US" sz="1400" dirty="0"/>
          </a:p>
        </p:txBody>
      </p:sp>
    </p:spTree>
    <p:extLst>
      <p:ext uri="{BB962C8B-B14F-4D97-AF65-F5344CB8AC3E}">
        <p14:creationId xmlns:p14="http://schemas.microsoft.com/office/powerpoint/2010/main" val="351689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800" b="1" spc="300" dirty="0">
                <a:solidFill>
                  <a:schemeClr val="bg1"/>
                </a:solidFill>
                <a:latin typeface="Arial Black" panose="020B0A04020102020204" pitchFamily="34" charset="0"/>
              </a:rPr>
              <a:t>THANK YOU</a:t>
            </a:r>
          </a:p>
        </p:txBody>
      </p:sp>
      <p:pic>
        <p:nvPicPr>
          <p:cNvPr id="24" name="Online Image Placeholder 23">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2"/>
          <a:stretch>
            <a:fillRect/>
          </a:stretch>
        </p:blipFill>
        <p:spPr>
          <a:xfrm>
            <a:off x="1844135" y="3098985"/>
            <a:ext cx="552785" cy="731520"/>
          </a:xfrm>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sz="2400" b="1" dirty="0">
                <a:solidFill>
                  <a:schemeClr val="bg1"/>
                </a:solidFill>
              </a:rPr>
              <a:t>Kim Calvert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sz="2000" b="1" dirty="0">
                <a:solidFill>
                  <a:schemeClr val="bg1"/>
                </a:solidFill>
              </a:rPr>
              <a:t>+1 (217)251-7490</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7474226" y="3903125"/>
            <a:ext cx="4312766" cy="1376595"/>
          </a:xfrm>
        </p:spPr>
        <p:txBody>
          <a:bodyPr>
            <a:noAutofit/>
          </a:bodyPr>
          <a:lstStyle/>
          <a:p>
            <a:r>
              <a:rPr lang="en-US" b="1" dirty="0">
                <a:solidFill>
                  <a:schemeClr val="bg1"/>
                </a:solidFill>
              </a:rPr>
              <a:t>kcalvert@myhorizonhealth.org</a:t>
            </a:r>
          </a:p>
        </p:txBody>
      </p:sp>
    </p:spTree>
    <p:extLst>
      <p:ext uri="{BB962C8B-B14F-4D97-AF65-F5344CB8AC3E}">
        <p14:creationId xmlns:p14="http://schemas.microsoft.com/office/powerpoint/2010/main" val="92772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2405E9-C5F3-464D-89EF-1BC5770C15F4}"/>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3" name="TextBox 2">
            <a:extLst>
              <a:ext uri="{FF2B5EF4-FFF2-40B4-BE49-F238E27FC236}">
                <a16:creationId xmlns:a16="http://schemas.microsoft.com/office/drawing/2014/main" id="{C87D4ADD-379D-4615-A0F1-74BC656B7AFD}"/>
              </a:ext>
            </a:extLst>
          </p:cNvPr>
          <p:cNvSpPr txBox="1"/>
          <p:nvPr/>
        </p:nvSpPr>
        <p:spPr>
          <a:xfrm>
            <a:off x="658091" y="491835"/>
            <a:ext cx="10730345" cy="5909310"/>
          </a:xfrm>
          <a:prstGeom prst="rect">
            <a:avLst/>
          </a:prstGeom>
          <a:noFill/>
        </p:spPr>
        <p:txBody>
          <a:bodyPr wrap="square" rtlCol="0">
            <a:spAutoFit/>
          </a:bodyPr>
          <a:lstStyle/>
          <a:p>
            <a:r>
              <a:rPr lang="en-US" dirty="0"/>
              <a:t>Becker, L. T., &amp; Gould, E. M. (2019). Microsoft Power BI: Extending Excel to Manipulate, Analyze, and Visualize Diverse Data. </a:t>
            </a:r>
            <a:r>
              <a:rPr lang="en-US" i="1" dirty="0"/>
              <a:t>Serials Review,</a:t>
            </a:r>
            <a:r>
              <a:rPr lang="en-US" dirty="0"/>
              <a:t> </a:t>
            </a:r>
            <a:r>
              <a:rPr lang="en-US" i="1" dirty="0"/>
              <a:t>45</a:t>
            </a:r>
            <a:r>
              <a:rPr lang="en-US" dirty="0"/>
              <a:t>(3), 184-188. </a:t>
            </a:r>
            <a:r>
              <a:rPr lang="en-US" dirty="0" err="1"/>
              <a:t>doi:https</a:t>
            </a:r>
            <a:r>
              <a:rPr lang="en-US" dirty="0"/>
              <a:t>://doi-org.ezproxy.smwc.edu/10.1080/00987913.2019.1644891</a:t>
            </a:r>
          </a:p>
          <a:p>
            <a:endParaRPr lang="en-US" dirty="0"/>
          </a:p>
          <a:p>
            <a:r>
              <a:rPr lang="en-US" dirty="0"/>
              <a:t>Booth, D. (2019). Building Capacity to Leverage Reports. </a:t>
            </a:r>
            <a:r>
              <a:rPr lang="en-US" i="1" dirty="0"/>
              <a:t>Journal of Environmental Health,</a:t>
            </a:r>
            <a:r>
              <a:rPr lang="en-US" dirty="0"/>
              <a:t> </a:t>
            </a:r>
            <a:r>
              <a:rPr lang="en-US" i="1" dirty="0"/>
              <a:t>81</a:t>
            </a:r>
            <a:r>
              <a:rPr lang="en-US" dirty="0"/>
              <a:t>(8), 30-31.</a:t>
            </a:r>
          </a:p>
          <a:p>
            <a:r>
              <a:rPr lang="en-US" dirty="0"/>
              <a:t> </a:t>
            </a:r>
          </a:p>
          <a:p>
            <a:r>
              <a:rPr lang="en-US" dirty="0" err="1"/>
              <a:t>Bresnick</a:t>
            </a:r>
            <a:r>
              <a:rPr lang="en-US" dirty="0"/>
              <a:t>, J. (2019, December 18). Leveraging business intelligence for healthcare management. Retrieved March 27, 2021, from </a:t>
            </a:r>
            <a:r>
              <a:rPr lang="en-US" dirty="0">
                <a:hlinkClick r:id="rId2"/>
              </a:rPr>
              <a:t>https://healthitanalytics.com/features/leveraging-business-intelligence-for-healthcare-management</a:t>
            </a:r>
            <a:endParaRPr lang="en-US" dirty="0"/>
          </a:p>
          <a:p>
            <a:r>
              <a:rPr lang="en-US" dirty="0"/>
              <a:t> </a:t>
            </a:r>
          </a:p>
          <a:p>
            <a:r>
              <a:rPr lang="en-US" dirty="0"/>
              <a:t>Brown, B. (2016, August). Using business intelligence to bring financial challenges into focus. </a:t>
            </a:r>
            <a:r>
              <a:rPr lang="en-US" i="1" dirty="0" err="1"/>
              <a:t>Hfm</a:t>
            </a:r>
            <a:r>
              <a:rPr lang="en-US" i="1" dirty="0"/>
              <a:t> (Healthcare Financial Management)</a:t>
            </a:r>
            <a:r>
              <a:rPr lang="en-US" dirty="0"/>
              <a:t>, </a:t>
            </a:r>
            <a:r>
              <a:rPr lang="en-US" i="1" dirty="0"/>
              <a:t>70</a:t>
            </a:r>
            <a:r>
              <a:rPr lang="en-US" dirty="0"/>
              <a:t>(8), 54-63. </a:t>
            </a:r>
          </a:p>
          <a:p>
            <a:endParaRPr lang="en-US" dirty="0"/>
          </a:p>
          <a:p>
            <a:r>
              <a:rPr lang="en-US" dirty="0" err="1"/>
              <a:t>Coroban</a:t>
            </a:r>
            <a:r>
              <a:rPr lang="en-US" dirty="0"/>
              <a:t>, L., &amp; </a:t>
            </a:r>
            <a:r>
              <a:rPr lang="en-US" dirty="0" err="1"/>
              <a:t>Gavrila</a:t>
            </a:r>
            <a:r>
              <a:rPr lang="en-US" dirty="0"/>
              <a:t>, A. A. (2019). Exploring the Relations between Business Intelligence and the Learning Organization. </a:t>
            </a:r>
            <a:r>
              <a:rPr lang="en-US" i="1" dirty="0"/>
              <a:t>Review of International Comparative Management,</a:t>
            </a:r>
            <a:r>
              <a:rPr lang="en-US" dirty="0"/>
              <a:t> </a:t>
            </a:r>
            <a:r>
              <a:rPr lang="en-US" i="1" dirty="0"/>
              <a:t>20</a:t>
            </a:r>
            <a:r>
              <a:rPr lang="en-US" dirty="0"/>
              <a:t>(2), 198-204. </a:t>
            </a:r>
            <a:r>
              <a:rPr lang="en-US" dirty="0" err="1"/>
              <a:t>doi:https</a:t>
            </a:r>
            <a:r>
              <a:rPr lang="en-US" dirty="0"/>
              <a:t>://doi-org.ezproxy.smwc.edu/10.24818/RMCI.2019.2.198</a:t>
            </a:r>
          </a:p>
          <a:p>
            <a:r>
              <a:rPr lang="en-US" dirty="0"/>
              <a:t> </a:t>
            </a:r>
          </a:p>
          <a:p>
            <a:r>
              <a:rPr lang="en-US" dirty="0"/>
              <a:t>Danziger, C. (2020, February 14). 5 disadvantages of business intelligence and how to avoid them. Retrieved March 13, 2021, from </a:t>
            </a:r>
            <a:r>
              <a:rPr lang="en-US" dirty="0">
                <a:hlinkClick r:id="rId3"/>
              </a:rPr>
              <a:t>https://www.business2community.com/business-intelligence/5-disadvantages-of-business-intelligence-and-how-to-avoid-them-02284003</a:t>
            </a:r>
            <a:endParaRPr lang="en-US" dirty="0"/>
          </a:p>
          <a:p>
            <a:r>
              <a:rPr lang="en-US" dirty="0"/>
              <a:t> </a:t>
            </a:r>
          </a:p>
        </p:txBody>
      </p:sp>
    </p:spTree>
    <p:extLst>
      <p:ext uri="{BB962C8B-B14F-4D97-AF65-F5344CB8AC3E}">
        <p14:creationId xmlns:p14="http://schemas.microsoft.com/office/powerpoint/2010/main" val="14855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0CD45B-5000-421C-AC03-155F50B45735}"/>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3" name="TextBox 2">
            <a:extLst>
              <a:ext uri="{FF2B5EF4-FFF2-40B4-BE49-F238E27FC236}">
                <a16:creationId xmlns:a16="http://schemas.microsoft.com/office/drawing/2014/main" id="{6F7C93B1-6022-4AE9-BEDF-FFFD38BA8C4C}"/>
              </a:ext>
            </a:extLst>
          </p:cNvPr>
          <p:cNvSpPr txBox="1"/>
          <p:nvPr/>
        </p:nvSpPr>
        <p:spPr>
          <a:xfrm>
            <a:off x="602674" y="304800"/>
            <a:ext cx="10946596" cy="6186309"/>
          </a:xfrm>
          <a:prstGeom prst="rect">
            <a:avLst/>
          </a:prstGeom>
          <a:noFill/>
        </p:spPr>
        <p:txBody>
          <a:bodyPr wrap="square" rtlCol="0">
            <a:spAutoFit/>
          </a:bodyPr>
          <a:lstStyle/>
          <a:p>
            <a:r>
              <a:rPr lang="en-US" dirty="0"/>
              <a:t>Denis-</a:t>
            </a:r>
            <a:r>
              <a:rPr lang="en-US" dirty="0" err="1"/>
              <a:t>Catalin</a:t>
            </a:r>
            <a:r>
              <a:rPr lang="en-US" dirty="0"/>
              <a:t>, A., </a:t>
            </a:r>
            <a:r>
              <a:rPr lang="en-US" dirty="0" err="1"/>
              <a:t>Ioana</a:t>
            </a:r>
            <a:r>
              <a:rPr lang="en-US" dirty="0"/>
              <a:t>-Gilia, D., &amp; </a:t>
            </a:r>
            <a:r>
              <a:rPr lang="en-US" dirty="0" err="1"/>
              <a:t>Miruna</a:t>
            </a:r>
            <a:r>
              <a:rPr lang="en-US" dirty="0"/>
              <a:t>, O. (2019). Organizational development through Business Intelligence and Data Mining. </a:t>
            </a:r>
            <a:r>
              <a:rPr lang="en-US" i="1" dirty="0"/>
              <a:t>Database Systems Journal,</a:t>
            </a:r>
            <a:r>
              <a:rPr lang="en-US" dirty="0"/>
              <a:t> </a:t>
            </a:r>
            <a:r>
              <a:rPr lang="en-US" i="1" dirty="0"/>
              <a:t>X</a:t>
            </a:r>
            <a:r>
              <a:rPr lang="en-US" dirty="0"/>
              <a:t>(1), 82-99. </a:t>
            </a:r>
            <a:r>
              <a:rPr lang="en-US" dirty="0" err="1"/>
              <a:t>doi:https</a:t>
            </a:r>
            <a:r>
              <a:rPr lang="en-US" dirty="0"/>
              <a:t>://doaj-org.ezproxy.smwc.edu/article/6080c28439bb4784ac546288dc85cb25</a:t>
            </a:r>
          </a:p>
          <a:p>
            <a:r>
              <a:rPr lang="en-US" dirty="0"/>
              <a:t> </a:t>
            </a:r>
          </a:p>
          <a:p>
            <a:r>
              <a:rPr lang="en-US" dirty="0"/>
              <a:t>Here are 10 key benefits of business intelligence software. (2020, June). Retrieved March 13, 2021, from </a:t>
            </a:r>
            <a:r>
              <a:rPr lang="en-US" dirty="0">
                <a:hlinkClick r:id="rId2"/>
              </a:rPr>
              <a:t>https://www.mastersindatascience.org/learning/benefits-of-business-intelligence/</a:t>
            </a:r>
            <a:endParaRPr lang="en-US" dirty="0"/>
          </a:p>
          <a:p>
            <a:endParaRPr lang="en-US" dirty="0"/>
          </a:p>
          <a:p>
            <a:r>
              <a:rPr lang="en-US" dirty="0"/>
              <a:t>Horizon Health. (n.d.). Community Health Needs Assessment. Retrieved March 31, 2021, from </a:t>
            </a:r>
            <a:r>
              <a:rPr lang="en-US" dirty="0">
                <a:hlinkClick r:id="rId3"/>
              </a:rPr>
              <a:t>https://www.myhorizonhealth.org/community-resources/community-health-needs-assessment/</a:t>
            </a:r>
            <a:endParaRPr lang="en-US" dirty="0"/>
          </a:p>
          <a:p>
            <a:endParaRPr lang="en-US" dirty="0"/>
          </a:p>
          <a:p>
            <a:r>
              <a:rPr lang="en-US" dirty="0" err="1"/>
              <a:t>Isazad</a:t>
            </a:r>
            <a:r>
              <a:rPr lang="en-US" dirty="0"/>
              <a:t> </a:t>
            </a:r>
            <a:r>
              <a:rPr lang="en-US" dirty="0" err="1"/>
              <a:t>Mashinchi</a:t>
            </a:r>
            <a:r>
              <a:rPr lang="en-US" dirty="0"/>
              <a:t>, M., </a:t>
            </a:r>
            <a:r>
              <a:rPr lang="en-US" dirty="0" err="1"/>
              <a:t>Ojo</a:t>
            </a:r>
            <a:r>
              <a:rPr lang="en-US" dirty="0"/>
              <a:t>, A., &amp; Sullivan, F. J. (2019). Analysis of Business Intelligence Applications in Healthcare Organizations. </a:t>
            </a:r>
            <a:r>
              <a:rPr lang="en-US" i="1" dirty="0"/>
              <a:t>Hawaii International Conference on System Sciences 2019,</a:t>
            </a:r>
            <a:r>
              <a:rPr lang="en-US" dirty="0"/>
              <a:t> </a:t>
            </a:r>
            <a:r>
              <a:rPr lang="en-US" i="1" dirty="0"/>
              <a:t>HICSS</a:t>
            </a:r>
            <a:r>
              <a:rPr lang="en-US" dirty="0"/>
              <a:t>(52).</a:t>
            </a:r>
          </a:p>
          <a:p>
            <a:r>
              <a:rPr lang="en-US" dirty="0"/>
              <a:t> </a:t>
            </a:r>
          </a:p>
          <a:p>
            <a:r>
              <a:rPr lang="en-US" dirty="0"/>
              <a:t>Knight, D., Knight, B., Pearson, M., &amp; Quintana, M. (2018). </a:t>
            </a:r>
            <a:r>
              <a:rPr lang="en-US" i="1" dirty="0"/>
              <a:t>Microsoft Power BI Quick Start Guide: Build Dashboards and Visualizations to Make Your Data Come to Life</a:t>
            </a:r>
            <a:r>
              <a:rPr lang="en-US" dirty="0"/>
              <a:t>. Birmingham, UK: </a:t>
            </a:r>
            <a:r>
              <a:rPr lang="en-US" dirty="0" err="1"/>
              <a:t>Packt</a:t>
            </a:r>
            <a:r>
              <a:rPr lang="en-US" dirty="0"/>
              <a:t> Publishing.</a:t>
            </a:r>
          </a:p>
          <a:p>
            <a:r>
              <a:rPr lang="en-US" dirty="0"/>
              <a:t> </a:t>
            </a:r>
          </a:p>
          <a:p>
            <a:r>
              <a:rPr lang="en-US" dirty="0"/>
              <a:t>MarketLine. (2020, April 24). </a:t>
            </a:r>
            <a:r>
              <a:rPr lang="en-US" i="1" dirty="0"/>
              <a:t>Healthcare Providers in the United States</a:t>
            </a:r>
            <a:r>
              <a:rPr lang="en-US" dirty="0"/>
              <a:t>. Retrieved March 5, 2020, from </a:t>
            </a:r>
            <a:r>
              <a:rPr lang="en-US" dirty="0">
                <a:hlinkClick r:id="rId4"/>
              </a:rPr>
              <a:t>https://advantage-marketline-com.ezproxy.smwc.edu/Analysis/ViewasPDF/united-states-healthcare-providers-98202</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48812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E8BED-34E2-49E1-9A6C-01E919BFFDB5}"/>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3" name="TextBox 2">
            <a:extLst>
              <a:ext uri="{FF2B5EF4-FFF2-40B4-BE49-F238E27FC236}">
                <a16:creationId xmlns:a16="http://schemas.microsoft.com/office/drawing/2014/main" id="{E96AC360-BE1D-4FE8-A0AB-A68490992855}"/>
              </a:ext>
            </a:extLst>
          </p:cNvPr>
          <p:cNvSpPr txBox="1"/>
          <p:nvPr/>
        </p:nvSpPr>
        <p:spPr>
          <a:xfrm>
            <a:off x="658091" y="491835"/>
            <a:ext cx="10730345" cy="369332"/>
          </a:xfrm>
          <a:prstGeom prst="rect">
            <a:avLst/>
          </a:prstGeom>
          <a:noFill/>
        </p:spPr>
        <p:txBody>
          <a:bodyPr wrap="square" rtlCol="0">
            <a:spAutoFit/>
          </a:bodyPr>
          <a:lstStyle/>
          <a:p>
            <a:r>
              <a:rPr lang="en-US" dirty="0"/>
              <a:t> </a:t>
            </a:r>
          </a:p>
        </p:txBody>
      </p:sp>
      <p:sp>
        <p:nvSpPr>
          <p:cNvPr id="4" name="TextBox 3">
            <a:extLst>
              <a:ext uri="{FF2B5EF4-FFF2-40B4-BE49-F238E27FC236}">
                <a16:creationId xmlns:a16="http://schemas.microsoft.com/office/drawing/2014/main" id="{6C584F31-9836-4D1F-9D21-9BC1BC077A4F}"/>
              </a:ext>
            </a:extLst>
          </p:cNvPr>
          <p:cNvSpPr txBox="1"/>
          <p:nvPr/>
        </p:nvSpPr>
        <p:spPr>
          <a:xfrm>
            <a:off x="602674" y="304800"/>
            <a:ext cx="10946596" cy="3416320"/>
          </a:xfrm>
          <a:prstGeom prst="rect">
            <a:avLst/>
          </a:prstGeom>
          <a:noFill/>
        </p:spPr>
        <p:txBody>
          <a:bodyPr wrap="square" rtlCol="0">
            <a:spAutoFit/>
          </a:bodyPr>
          <a:lstStyle/>
          <a:p>
            <a:r>
              <a:rPr lang="en-US" dirty="0"/>
              <a:t>Snow, M. (2017). The Power of Business Intelligence (BI) within Office 2013. </a:t>
            </a:r>
            <a:r>
              <a:rPr lang="en-US" i="1" dirty="0"/>
              <a:t>Armed Forces Comptroller,</a:t>
            </a:r>
            <a:r>
              <a:rPr lang="en-US" dirty="0"/>
              <a:t> </a:t>
            </a:r>
            <a:r>
              <a:rPr lang="en-US" i="1" dirty="0"/>
              <a:t>62</a:t>
            </a:r>
            <a:r>
              <a:rPr lang="en-US" dirty="0"/>
              <a:t>(1), 40-47.</a:t>
            </a:r>
          </a:p>
          <a:p>
            <a:endParaRPr lang="en-US" dirty="0"/>
          </a:p>
          <a:p>
            <a:r>
              <a:rPr lang="en-US" dirty="0"/>
              <a:t>Thomas, S. W., CPA. (2020, March 01). Power bi: An analytical view. Retrieved March 21, 2021, from </a:t>
            </a:r>
            <a:r>
              <a:rPr lang="en-US" dirty="0">
                <a:hlinkClick r:id="rId2"/>
              </a:rPr>
              <a:t>https://www.journalofaccountancy.com/issues/2020/mar/microsoft-power-bi-data-excel.html</a:t>
            </a:r>
            <a:endParaRPr lang="en-US" dirty="0"/>
          </a:p>
          <a:p>
            <a:r>
              <a:rPr lang="en-US" dirty="0"/>
              <a:t> </a:t>
            </a:r>
          </a:p>
          <a:p>
            <a:r>
              <a:rPr lang="en-US" dirty="0" err="1"/>
              <a:t>Tikkanen</a:t>
            </a:r>
            <a:r>
              <a:rPr lang="en-US" dirty="0"/>
              <a:t>, R., &amp; Abrams, M. K. (n.d.). U.S. Health Care from a Global Perspective, 2019: Higher Spending, Worse Outcomes? </a:t>
            </a:r>
            <a:r>
              <a:rPr lang="en-US" i="1" dirty="0"/>
              <a:t>Commonwealth Fund,</a:t>
            </a:r>
            <a:r>
              <a:rPr lang="en-US" dirty="0"/>
              <a:t> (Jan. 2020). </a:t>
            </a:r>
            <a:r>
              <a:rPr lang="en-US" dirty="0" err="1"/>
              <a:t>doi:https</a:t>
            </a:r>
            <a:r>
              <a:rPr lang="en-US" dirty="0"/>
              <a:t>://doi.org/10.26099/7avy-fc29</a:t>
            </a:r>
          </a:p>
          <a:p>
            <a:endParaRPr lang="en-US" dirty="0"/>
          </a:p>
          <a:p>
            <a:r>
              <a:rPr lang="en-US" dirty="0"/>
              <a:t>U.S. Bureau of Labor Statistics. (2021, April 02). Healthcare support occupations had employment of 6.4 million in May 2020. Retrieved April 02, 2021, from </a:t>
            </a:r>
            <a:r>
              <a:rPr lang="en-US" dirty="0">
                <a:hlinkClick r:id="rId3"/>
              </a:rPr>
              <a:t>https://www.bls.gov/opub/ted/2021/healthcare-support-occupations-had-employment-of-6-4-million-in-may-2020.htm</a:t>
            </a:r>
            <a:endParaRPr lang="en-US" dirty="0"/>
          </a:p>
          <a:p>
            <a:endParaRPr lang="en-US" dirty="0"/>
          </a:p>
        </p:txBody>
      </p:sp>
    </p:spTree>
    <p:extLst>
      <p:ext uri="{BB962C8B-B14F-4D97-AF65-F5344CB8AC3E}">
        <p14:creationId xmlns:p14="http://schemas.microsoft.com/office/powerpoint/2010/main" val="312635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82114-A398-4D4D-B690-9D5878A91BB8}"/>
              </a:ext>
            </a:extLst>
          </p:cNvPr>
          <p:cNvSpPr>
            <a:spLocks noGrp="1"/>
          </p:cNvSpPr>
          <p:nvPr>
            <p:ph type="sldNum" sz="quarter" idx="12"/>
          </p:nvPr>
        </p:nvSpPr>
        <p:spPr/>
        <p:txBody>
          <a:bodyPr/>
          <a:lstStyle/>
          <a:p>
            <a:fld id="{8C2E478F-E849-4A8C-AF1F-CBCC78A7CBFA}" type="slidenum">
              <a:rPr lang="en-US" smtClean="0"/>
              <a:t>3</a:t>
            </a:fld>
            <a:endParaRPr lang="en-US" dirty="0"/>
          </a:p>
        </p:txBody>
      </p:sp>
      <p:pic>
        <p:nvPicPr>
          <p:cNvPr id="19" name="Picture 18">
            <a:extLst>
              <a:ext uri="{FF2B5EF4-FFF2-40B4-BE49-F238E27FC236}">
                <a16:creationId xmlns:a16="http://schemas.microsoft.com/office/drawing/2014/main" id="{3E24FA93-DEE2-40F9-932C-C27A6B1CBCC3}"/>
              </a:ext>
            </a:extLst>
          </p:cNvPr>
          <p:cNvPicPr>
            <a:picLocks noChangeAspect="1"/>
          </p:cNvPicPr>
          <p:nvPr/>
        </p:nvPicPr>
        <p:blipFill>
          <a:blip r:embed="rId2"/>
          <a:stretch>
            <a:fillRect/>
          </a:stretch>
        </p:blipFill>
        <p:spPr>
          <a:xfrm rot="21048737">
            <a:off x="539348" y="703010"/>
            <a:ext cx="3730419" cy="2797814"/>
          </a:xfrm>
          <a:prstGeom prst="rect">
            <a:avLst/>
          </a:prstGeom>
        </p:spPr>
      </p:pic>
      <p:pic>
        <p:nvPicPr>
          <p:cNvPr id="21" name="Picture 20">
            <a:extLst>
              <a:ext uri="{FF2B5EF4-FFF2-40B4-BE49-F238E27FC236}">
                <a16:creationId xmlns:a16="http://schemas.microsoft.com/office/drawing/2014/main" id="{6AE3F556-2989-4AC4-9140-05970607F66F}"/>
              </a:ext>
            </a:extLst>
          </p:cNvPr>
          <p:cNvPicPr>
            <a:picLocks noChangeAspect="1"/>
          </p:cNvPicPr>
          <p:nvPr/>
        </p:nvPicPr>
        <p:blipFill>
          <a:blip r:embed="rId3"/>
          <a:stretch>
            <a:fillRect/>
          </a:stretch>
        </p:blipFill>
        <p:spPr>
          <a:xfrm rot="247042">
            <a:off x="1905460" y="3844444"/>
            <a:ext cx="3222367" cy="2584530"/>
          </a:xfrm>
          <a:prstGeom prst="rect">
            <a:avLst/>
          </a:prstGeom>
        </p:spPr>
      </p:pic>
      <p:sp>
        <p:nvSpPr>
          <p:cNvPr id="26" name="Text Placeholder 5">
            <a:extLst>
              <a:ext uri="{FF2B5EF4-FFF2-40B4-BE49-F238E27FC236}">
                <a16:creationId xmlns:a16="http://schemas.microsoft.com/office/drawing/2014/main" id="{95972495-43BF-45AD-84AE-E5C5BB327636}"/>
              </a:ext>
            </a:extLst>
          </p:cNvPr>
          <p:cNvSpPr txBox="1">
            <a:spLocks/>
          </p:cNvSpPr>
          <p:nvPr/>
        </p:nvSpPr>
        <p:spPr>
          <a:xfrm>
            <a:off x="6791126" y="419450"/>
            <a:ext cx="5308411" cy="6048853"/>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pPr marL="285750" indent="-285750">
              <a:buFont typeface="Wingdings" panose="05000000000000000000" pitchFamily="2" charset="2"/>
              <a:buChar char="v"/>
            </a:pPr>
            <a:r>
              <a:rPr lang="en-US" sz="1800" dirty="0"/>
              <a:t>The focus on preventative healthcare continues to increase &amp; the population seeking information on healthier lifestyles is also on the rise…however…</a:t>
            </a:r>
          </a:p>
          <a:p>
            <a:pPr marL="0" indent="0">
              <a:buNone/>
            </a:pPr>
            <a:endParaRPr lang="en-US" sz="1800" dirty="0"/>
          </a:p>
          <a:p>
            <a:pPr marL="285750" indent="-285750">
              <a:buFont typeface="Wingdings" panose="05000000000000000000" pitchFamily="2" charset="2"/>
              <a:buChar char="v"/>
            </a:pPr>
            <a:r>
              <a:rPr lang="en-US" sz="1800" dirty="0"/>
              <a:t>The need for medicinal, curative, and family practice will still be a necessity</a:t>
            </a:r>
          </a:p>
          <a:p>
            <a:pPr marL="0" indent="0">
              <a:buNone/>
            </a:pPr>
            <a:endParaRPr lang="en-US" sz="1800" dirty="0"/>
          </a:p>
          <a:p>
            <a:pPr marL="285750" indent="-285750">
              <a:buFont typeface="Wingdings" panose="05000000000000000000" pitchFamily="2" charset="2"/>
              <a:buChar char="v"/>
            </a:pPr>
            <a:r>
              <a:rPr lang="en-US" sz="1800" dirty="0"/>
              <a:t>As consumers, we have many choices when it comes to our healthcare and may only be limited by our insurance plan stipulations</a:t>
            </a:r>
          </a:p>
          <a:p>
            <a:pPr marL="285750" indent="-285750">
              <a:buFont typeface="Wingdings" panose="05000000000000000000" pitchFamily="2" charset="2"/>
              <a:buChar char="v"/>
            </a:pPr>
            <a:endParaRPr lang="en-US" sz="1800" dirty="0"/>
          </a:p>
        </p:txBody>
      </p:sp>
    </p:spTree>
    <p:extLst>
      <p:ext uri="{BB962C8B-B14F-4D97-AF65-F5344CB8AC3E}">
        <p14:creationId xmlns:p14="http://schemas.microsoft.com/office/powerpoint/2010/main" val="26326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82114-A398-4D4D-B690-9D5878A91BB8}"/>
              </a:ext>
            </a:extLst>
          </p:cNvPr>
          <p:cNvSpPr>
            <a:spLocks noGrp="1"/>
          </p:cNvSpPr>
          <p:nvPr>
            <p:ph type="sldNum" sz="quarter" idx="12"/>
          </p:nvPr>
        </p:nvSpPr>
        <p:spPr/>
        <p:txBody>
          <a:bodyPr/>
          <a:lstStyle/>
          <a:p>
            <a:fld id="{8C2E478F-E849-4A8C-AF1F-CBCC78A7CBFA}" type="slidenum">
              <a:rPr lang="en-US" smtClean="0"/>
              <a:t>4</a:t>
            </a:fld>
            <a:endParaRPr lang="en-US" dirty="0"/>
          </a:p>
        </p:txBody>
      </p:sp>
      <p:pic>
        <p:nvPicPr>
          <p:cNvPr id="23" name="Picture 22">
            <a:extLst>
              <a:ext uri="{FF2B5EF4-FFF2-40B4-BE49-F238E27FC236}">
                <a16:creationId xmlns:a16="http://schemas.microsoft.com/office/drawing/2014/main" id="{3A1AA36A-0E9F-48BA-9A1F-3330D3AB433F}"/>
              </a:ext>
            </a:extLst>
          </p:cNvPr>
          <p:cNvPicPr>
            <a:picLocks noChangeAspect="1"/>
          </p:cNvPicPr>
          <p:nvPr/>
        </p:nvPicPr>
        <p:blipFill>
          <a:blip r:embed="rId2"/>
          <a:stretch>
            <a:fillRect/>
          </a:stretch>
        </p:blipFill>
        <p:spPr>
          <a:xfrm rot="20874542">
            <a:off x="524336" y="581996"/>
            <a:ext cx="2921789" cy="2191342"/>
          </a:xfrm>
          <a:prstGeom prst="rect">
            <a:avLst/>
          </a:prstGeom>
        </p:spPr>
      </p:pic>
      <p:pic>
        <p:nvPicPr>
          <p:cNvPr id="25" name="Picture 24">
            <a:extLst>
              <a:ext uri="{FF2B5EF4-FFF2-40B4-BE49-F238E27FC236}">
                <a16:creationId xmlns:a16="http://schemas.microsoft.com/office/drawing/2014/main" id="{FF799A2E-7A8A-48D9-9CD4-CDEB8AEC0BE4}"/>
              </a:ext>
            </a:extLst>
          </p:cNvPr>
          <p:cNvPicPr>
            <a:picLocks noChangeAspect="1"/>
          </p:cNvPicPr>
          <p:nvPr/>
        </p:nvPicPr>
        <p:blipFill>
          <a:blip r:embed="rId3"/>
          <a:stretch>
            <a:fillRect/>
          </a:stretch>
        </p:blipFill>
        <p:spPr>
          <a:xfrm rot="325470">
            <a:off x="2246588" y="3344879"/>
            <a:ext cx="3180571" cy="3180571"/>
          </a:xfrm>
          <a:prstGeom prst="rect">
            <a:avLst/>
          </a:prstGeom>
        </p:spPr>
      </p:pic>
      <p:sp>
        <p:nvSpPr>
          <p:cNvPr id="26" name="Text Placeholder 5">
            <a:extLst>
              <a:ext uri="{FF2B5EF4-FFF2-40B4-BE49-F238E27FC236}">
                <a16:creationId xmlns:a16="http://schemas.microsoft.com/office/drawing/2014/main" id="{95972495-43BF-45AD-84AE-E5C5BB327636}"/>
              </a:ext>
            </a:extLst>
          </p:cNvPr>
          <p:cNvSpPr txBox="1">
            <a:spLocks/>
          </p:cNvSpPr>
          <p:nvPr/>
        </p:nvSpPr>
        <p:spPr>
          <a:xfrm>
            <a:off x="6621628" y="300296"/>
            <a:ext cx="4739016" cy="6044899"/>
          </a:xfrm>
          <a:prstGeom prst="rect">
            <a:avLst/>
          </a:prstGeom>
        </p:spPr>
        <p:txBody>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v"/>
            </a:pPr>
            <a:r>
              <a:rPr lang="en-US" sz="1800" dirty="0"/>
              <a:t>Healthcare organizations (HCOs) must compete for our business</a:t>
            </a:r>
          </a:p>
          <a:p>
            <a:pPr marL="0" indent="0">
              <a:buNone/>
            </a:pPr>
            <a:endParaRPr lang="en-US" sz="1800" dirty="0"/>
          </a:p>
          <a:p>
            <a:pPr marL="285750" indent="-285750">
              <a:buFont typeface="Wingdings" panose="05000000000000000000" pitchFamily="2" charset="2"/>
              <a:buChar char="v"/>
            </a:pPr>
            <a:r>
              <a:rPr lang="en-US" sz="1800" dirty="0"/>
              <a:t>In the U.S., the degree of rivalry among healthcare providers is very strong (MarketLine, 2020)</a:t>
            </a:r>
          </a:p>
          <a:p>
            <a:pPr marL="0" indent="0">
              <a:buNone/>
            </a:pPr>
            <a:endParaRPr lang="en-US" sz="1800" dirty="0"/>
          </a:p>
          <a:p>
            <a:pPr marL="285750" indent="-285750">
              <a:buFont typeface="Wingdings" panose="05000000000000000000" pitchFamily="2" charset="2"/>
              <a:buChar char="v"/>
            </a:pPr>
            <a:r>
              <a:rPr lang="en-US" sz="1800" dirty="0"/>
              <a:t>HCOs can gain an advantage by being competitive in service lines/offerings, price, quality of care, and efficiency</a:t>
            </a:r>
          </a:p>
          <a:p>
            <a:pPr marL="0" indent="0">
              <a:buNone/>
            </a:pPr>
            <a:endParaRPr lang="en-US" sz="1800" dirty="0"/>
          </a:p>
          <a:p>
            <a:pPr marL="285750" indent="-285750">
              <a:buFont typeface="Wingdings" panose="05000000000000000000" pitchFamily="2" charset="2"/>
              <a:buChar char="v"/>
            </a:pPr>
            <a:r>
              <a:rPr lang="en-US" sz="1800" u="sng" dirty="0"/>
              <a:t>They can use Business Intelligence software to help with this!</a:t>
            </a:r>
          </a:p>
          <a:p>
            <a:pPr marL="0" indent="0">
              <a:buNone/>
            </a:pPr>
            <a:endParaRPr lang="en-US" sz="1800" dirty="0"/>
          </a:p>
          <a:p>
            <a:pPr marL="285750" indent="-285750">
              <a:buFont typeface="Wingdings" panose="05000000000000000000" pitchFamily="2" charset="2"/>
              <a:buChar char="v"/>
            </a:pPr>
            <a:endParaRPr lang="en-US" sz="1800" dirty="0"/>
          </a:p>
        </p:txBody>
      </p:sp>
    </p:spTree>
    <p:extLst>
      <p:ext uri="{BB962C8B-B14F-4D97-AF65-F5344CB8AC3E}">
        <p14:creationId xmlns:p14="http://schemas.microsoft.com/office/powerpoint/2010/main" val="86316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1208A-B7E4-4EF6-B480-7AA77BF44A9A}"/>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5">
            <a:extLst>
              <a:ext uri="{FF2B5EF4-FFF2-40B4-BE49-F238E27FC236}">
                <a16:creationId xmlns:a16="http://schemas.microsoft.com/office/drawing/2014/main" id="{BC6A1D9D-2987-483F-8C48-163597722019}"/>
              </a:ext>
            </a:extLst>
          </p:cNvPr>
          <p:cNvPicPr>
            <a:picLocks noChangeAspect="1"/>
          </p:cNvPicPr>
          <p:nvPr/>
        </p:nvPicPr>
        <p:blipFill>
          <a:blip r:embed="rId3"/>
          <a:stretch>
            <a:fillRect/>
          </a:stretch>
        </p:blipFill>
        <p:spPr>
          <a:xfrm>
            <a:off x="328189" y="24571"/>
            <a:ext cx="11221079" cy="6833429"/>
          </a:xfrm>
          <a:prstGeom prst="rect">
            <a:avLst/>
          </a:prstGeom>
        </p:spPr>
      </p:pic>
    </p:spTree>
    <p:extLst>
      <p:ext uri="{BB962C8B-B14F-4D97-AF65-F5344CB8AC3E}">
        <p14:creationId xmlns:p14="http://schemas.microsoft.com/office/powerpoint/2010/main" val="337850194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6</a:t>
            </a:fld>
            <a:endParaRPr lang="en-US" dirty="0"/>
          </a:p>
        </p:txBody>
      </p:sp>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4294967295"/>
          </p:nvPr>
        </p:nvSpPr>
        <p:spPr>
          <a:xfrm>
            <a:off x="5335398" y="1112838"/>
            <a:ext cx="6505698" cy="5430575"/>
          </a:xfrm>
        </p:spPr>
        <p:txBody>
          <a:bodyPr/>
          <a:lstStyle/>
          <a:p>
            <a:pPr marL="0" indent="0">
              <a:buNone/>
            </a:pPr>
            <a:r>
              <a:rPr lang="en-US" dirty="0"/>
              <a:t>In the healthcare industry, leaders deal with massive amounts of data:</a:t>
            </a:r>
          </a:p>
          <a:p>
            <a:r>
              <a:rPr lang="en-US" dirty="0"/>
              <a:t>Hospital records &amp; medical records</a:t>
            </a:r>
          </a:p>
          <a:p>
            <a:r>
              <a:rPr lang="en-US" dirty="0"/>
              <a:t>Results of lab tests, medical exams, other tests, etc.</a:t>
            </a:r>
          </a:p>
          <a:p>
            <a:r>
              <a:rPr lang="en-US" dirty="0"/>
              <a:t>Claims data</a:t>
            </a:r>
          </a:p>
          <a:p>
            <a:r>
              <a:rPr lang="en-US" dirty="0"/>
              <a:t>Payment information (EOBs, etc.)</a:t>
            </a:r>
          </a:p>
          <a:p>
            <a:r>
              <a:rPr lang="en-US" dirty="0"/>
              <a:t>Revenue and Expenses</a:t>
            </a:r>
          </a:p>
          <a:p>
            <a:r>
              <a:rPr lang="en-US" dirty="0"/>
              <a:t>Employee information</a:t>
            </a:r>
          </a:p>
          <a:p>
            <a:r>
              <a:rPr lang="en-US" dirty="0"/>
              <a:t>ETC!!</a:t>
            </a:r>
          </a:p>
          <a:p>
            <a:pPr marL="0" indent="0">
              <a:buNone/>
            </a:pPr>
            <a:r>
              <a:rPr lang="en-US" dirty="0"/>
              <a:t>It becomes a challenge to manage all this data and extract what we need to run a successful hospital/healthcare organization</a:t>
            </a:r>
          </a:p>
          <a:p>
            <a:pPr marL="0" indent="0">
              <a:buNone/>
            </a:pPr>
            <a:endParaRPr lang="en-US" dirty="0"/>
          </a:p>
        </p:txBody>
      </p:sp>
      <p:pic>
        <p:nvPicPr>
          <p:cNvPr id="10" name="Picture Placeholder 9">
            <a:extLst>
              <a:ext uri="{FF2B5EF4-FFF2-40B4-BE49-F238E27FC236}">
                <a16:creationId xmlns:a16="http://schemas.microsoft.com/office/drawing/2014/main" id="{8CE00CB5-3603-4D3F-B4C7-AF2009D24A8A}"/>
              </a:ext>
            </a:extLst>
          </p:cNvPr>
          <p:cNvPicPr>
            <a:picLocks noGrp="1" noChangeAspect="1"/>
          </p:cNvPicPr>
          <p:nvPr>
            <p:ph type="pic" sz="quarter" idx="4294967295"/>
          </p:nvPr>
        </p:nvPicPr>
        <p:blipFill>
          <a:blip r:embed="rId3"/>
          <a:stretch>
            <a:fillRect/>
          </a:stretch>
        </p:blipFill>
        <p:spPr>
          <a:xfrm rot="21341672">
            <a:off x="916161" y="3086637"/>
            <a:ext cx="3709521" cy="3247005"/>
          </a:xfrm>
        </p:spPr>
      </p:pic>
      <p:sp>
        <p:nvSpPr>
          <p:cNvPr id="2" name="Rectangle 1">
            <a:extLst>
              <a:ext uri="{FF2B5EF4-FFF2-40B4-BE49-F238E27FC236}">
                <a16:creationId xmlns:a16="http://schemas.microsoft.com/office/drawing/2014/main" id="{3226A0DB-1FF6-4BDB-90BF-A0A6F2DC9396}"/>
              </a:ext>
            </a:extLst>
          </p:cNvPr>
          <p:cNvSpPr/>
          <p:nvPr/>
        </p:nvSpPr>
        <p:spPr>
          <a:xfrm>
            <a:off x="5559894" y="87637"/>
            <a:ext cx="4528484"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So much data!!</a:t>
            </a:r>
            <a:endParaRPr lang="en-US" sz="5400" b="1" cap="none" spc="0" dirty="0">
              <a:ln w="10160">
                <a:solidFill>
                  <a:schemeClr val="accent5"/>
                </a:solidFill>
                <a:prstDash val="solid"/>
              </a:ln>
              <a:solidFill>
                <a:srgbClr val="01023B"/>
              </a:solidFill>
              <a:effectLst>
                <a:outerShdw blurRad="38100" dist="22860" dir="5400000" algn="tl" rotWithShape="0">
                  <a:srgbClr val="000000">
                    <a:alpha val="30000"/>
                  </a:srgbClr>
                </a:outerShdw>
              </a:effectLst>
            </a:endParaRPr>
          </a:p>
        </p:txBody>
      </p:sp>
      <p:pic>
        <p:nvPicPr>
          <p:cNvPr id="4" name="Picture 3">
            <a:extLst>
              <a:ext uri="{FF2B5EF4-FFF2-40B4-BE49-F238E27FC236}">
                <a16:creationId xmlns:a16="http://schemas.microsoft.com/office/drawing/2014/main" id="{10B465A6-B4E7-4ACC-88D7-5A6690F86A5C}"/>
              </a:ext>
            </a:extLst>
          </p:cNvPr>
          <p:cNvPicPr>
            <a:picLocks noChangeAspect="1"/>
          </p:cNvPicPr>
          <p:nvPr/>
        </p:nvPicPr>
        <p:blipFill>
          <a:blip r:embed="rId4"/>
          <a:stretch>
            <a:fillRect/>
          </a:stretch>
        </p:blipFill>
        <p:spPr>
          <a:xfrm rot="20580604">
            <a:off x="272718" y="811010"/>
            <a:ext cx="4576409" cy="1708360"/>
          </a:xfrm>
          <a:prstGeom prst="rect">
            <a:avLst/>
          </a:prstGeom>
        </p:spPr>
      </p:pic>
    </p:spTree>
    <p:extLst>
      <p:ext uri="{BB962C8B-B14F-4D97-AF65-F5344CB8AC3E}">
        <p14:creationId xmlns:p14="http://schemas.microsoft.com/office/powerpoint/2010/main" val="16490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6">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FF17F-5329-4DE6-BB54-8E9953D6B421}"/>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10" name="Picture 9">
            <a:extLst>
              <a:ext uri="{FF2B5EF4-FFF2-40B4-BE49-F238E27FC236}">
                <a16:creationId xmlns:a16="http://schemas.microsoft.com/office/drawing/2014/main" id="{1C56ACB6-1248-484F-86EC-5BC985EA82FA}"/>
              </a:ext>
            </a:extLst>
          </p:cNvPr>
          <p:cNvPicPr>
            <a:picLocks noChangeAspect="1"/>
          </p:cNvPicPr>
          <p:nvPr/>
        </p:nvPicPr>
        <p:blipFill>
          <a:blip r:embed="rId3"/>
          <a:stretch>
            <a:fillRect/>
          </a:stretch>
        </p:blipFill>
        <p:spPr>
          <a:xfrm rot="21265998">
            <a:off x="583312" y="240956"/>
            <a:ext cx="2789042" cy="2570205"/>
          </a:xfrm>
          <a:prstGeom prst="rect">
            <a:avLst/>
          </a:prstGeom>
        </p:spPr>
      </p:pic>
      <p:pic>
        <p:nvPicPr>
          <p:cNvPr id="12" name="Picture 11">
            <a:extLst>
              <a:ext uri="{FF2B5EF4-FFF2-40B4-BE49-F238E27FC236}">
                <a16:creationId xmlns:a16="http://schemas.microsoft.com/office/drawing/2014/main" id="{57824891-9066-4BF0-81E8-18C642177602}"/>
              </a:ext>
            </a:extLst>
          </p:cNvPr>
          <p:cNvPicPr>
            <a:picLocks noChangeAspect="1"/>
          </p:cNvPicPr>
          <p:nvPr/>
        </p:nvPicPr>
        <p:blipFill>
          <a:blip r:embed="rId4"/>
          <a:stretch>
            <a:fillRect/>
          </a:stretch>
        </p:blipFill>
        <p:spPr>
          <a:xfrm rot="706873">
            <a:off x="8179965" y="566351"/>
            <a:ext cx="3419939" cy="1799968"/>
          </a:xfrm>
          <a:prstGeom prst="rect">
            <a:avLst/>
          </a:prstGeom>
        </p:spPr>
      </p:pic>
      <p:pic>
        <p:nvPicPr>
          <p:cNvPr id="2050" name="Picture 2" descr="Reporting | BKeeney Briefs">
            <a:extLst>
              <a:ext uri="{FF2B5EF4-FFF2-40B4-BE49-F238E27FC236}">
                <a16:creationId xmlns:a16="http://schemas.microsoft.com/office/drawing/2014/main" id="{4D8644D8-E814-4A97-912B-69A3EEBCB3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135" y="30685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5A1DF3B-2D35-46B3-8E0E-F43AC90A31AF}"/>
              </a:ext>
            </a:extLst>
          </p:cNvPr>
          <p:cNvSpPr/>
          <p:nvPr/>
        </p:nvSpPr>
        <p:spPr>
          <a:xfrm>
            <a:off x="2452816" y="3244332"/>
            <a:ext cx="8204887" cy="3046988"/>
          </a:xfrm>
          <a:prstGeom prst="rect">
            <a:avLst/>
          </a:prstGeom>
        </p:spPr>
        <p:txBody>
          <a:bodyPr wrap="square">
            <a:spAutoFit/>
          </a:bodyPr>
          <a:lstStyle/>
          <a:p>
            <a:pPr algn="ctr"/>
            <a:r>
              <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3 main types of reports:</a:t>
            </a:r>
          </a:p>
          <a:p>
            <a:pPr marL="571500" indent="-571500" algn="ctr">
              <a:buFont typeface="Arial" panose="020B0604020202020204" pitchFamily="34" charset="0"/>
              <a:buChar char="•"/>
            </a:pPr>
            <a:r>
              <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Built-in</a:t>
            </a:r>
          </a:p>
          <a:p>
            <a:pPr marL="571500" indent="-571500" algn="ctr">
              <a:buFont typeface="Arial" panose="020B0604020202020204" pitchFamily="34" charset="0"/>
              <a:buChar char="•"/>
            </a:pPr>
            <a:r>
              <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Ad-hoc</a:t>
            </a:r>
          </a:p>
          <a:p>
            <a:pPr marL="571500" indent="-571500" algn="ctr">
              <a:buFont typeface="Arial" panose="020B0604020202020204" pitchFamily="34" charset="0"/>
              <a:buChar char="•"/>
            </a:pPr>
            <a:r>
              <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Custom</a:t>
            </a:r>
          </a:p>
          <a:p>
            <a:pPr marL="571500" indent="-571500" algn="ctr">
              <a:buFont typeface="Arial" panose="020B0604020202020204" pitchFamily="34" charset="0"/>
              <a:buChar char="•"/>
            </a:pPr>
            <a:endPar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endParaRPr>
          </a:p>
          <a:p>
            <a:pPr algn="ctr"/>
            <a:r>
              <a:rPr lang="en-US" sz="32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When those don’t deliver, what do you do?</a:t>
            </a:r>
          </a:p>
        </p:txBody>
      </p:sp>
    </p:spTree>
    <p:extLst>
      <p:ext uri="{BB962C8B-B14F-4D97-AF65-F5344CB8AC3E}">
        <p14:creationId xmlns:p14="http://schemas.microsoft.com/office/powerpoint/2010/main" val="200133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50FD0-4DD0-41B3-95BD-E21CC9E280F5}"/>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4" name="Picture 3">
            <a:extLst>
              <a:ext uri="{FF2B5EF4-FFF2-40B4-BE49-F238E27FC236}">
                <a16:creationId xmlns:a16="http://schemas.microsoft.com/office/drawing/2014/main" id="{E8A3D387-5572-41EF-A38E-7D9482C4B740}"/>
              </a:ext>
            </a:extLst>
          </p:cNvPr>
          <p:cNvPicPr>
            <a:picLocks noChangeAspect="1"/>
          </p:cNvPicPr>
          <p:nvPr/>
        </p:nvPicPr>
        <p:blipFill>
          <a:blip r:embed="rId2"/>
          <a:stretch>
            <a:fillRect/>
          </a:stretch>
        </p:blipFill>
        <p:spPr>
          <a:xfrm>
            <a:off x="1544304" y="1962235"/>
            <a:ext cx="9103392" cy="2356451"/>
          </a:xfrm>
          <a:prstGeom prst="rect">
            <a:avLst/>
          </a:prstGeom>
        </p:spPr>
      </p:pic>
      <p:sp>
        <p:nvSpPr>
          <p:cNvPr id="5" name="Rectangle 4">
            <a:extLst>
              <a:ext uri="{FF2B5EF4-FFF2-40B4-BE49-F238E27FC236}">
                <a16:creationId xmlns:a16="http://schemas.microsoft.com/office/drawing/2014/main" id="{9410F76A-6D74-460F-9700-4B4D66F0B040}"/>
              </a:ext>
            </a:extLst>
          </p:cNvPr>
          <p:cNvSpPr/>
          <p:nvPr/>
        </p:nvSpPr>
        <p:spPr>
          <a:xfrm>
            <a:off x="1822621" y="382012"/>
            <a:ext cx="8204887" cy="830997"/>
          </a:xfrm>
          <a:prstGeom prst="rect">
            <a:avLst/>
          </a:prstGeom>
        </p:spPr>
        <p:txBody>
          <a:bodyPr wrap="square">
            <a:spAutoFit/>
          </a:bodyPr>
          <a:lstStyle/>
          <a:p>
            <a:pPr algn="ctr"/>
            <a:r>
              <a:rPr lang="en-US" sz="4800" b="1" dirty="0">
                <a:ln w="10160">
                  <a:solidFill>
                    <a:schemeClr val="accent5"/>
                  </a:solidFill>
                  <a:prstDash val="solid"/>
                </a:ln>
                <a:solidFill>
                  <a:srgbClr val="01023B"/>
                </a:solidFill>
                <a:effectLst>
                  <a:outerShdw blurRad="38100" dist="22860" dir="5400000" algn="tl" rotWithShape="0">
                    <a:srgbClr val="000000">
                      <a:alpha val="30000"/>
                    </a:srgbClr>
                  </a:outerShdw>
                </a:effectLst>
              </a:rPr>
              <a:t>Business Intelligence can help!</a:t>
            </a:r>
          </a:p>
        </p:txBody>
      </p:sp>
    </p:spTree>
    <p:extLst>
      <p:ext uri="{BB962C8B-B14F-4D97-AF65-F5344CB8AC3E}">
        <p14:creationId xmlns:p14="http://schemas.microsoft.com/office/powerpoint/2010/main" val="2499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a:lstStyle/>
          <a:p>
            <a:fld id="{8C2E478F-E849-4A8C-AF1F-CBCC78A7CBFA}" type="slidenum">
              <a:rPr lang="en-US" smtClean="0"/>
              <a:pPr/>
              <a:t>9</a:t>
            </a:fld>
            <a:endParaRPr lang="en-US" dirty="0"/>
          </a:p>
        </p:txBody>
      </p:sp>
      <p:sp>
        <p:nvSpPr>
          <p:cNvPr id="2" name="Title 1">
            <a:extLst>
              <a:ext uri="{FF2B5EF4-FFF2-40B4-BE49-F238E27FC236}">
                <a16:creationId xmlns:a16="http://schemas.microsoft.com/office/drawing/2014/main" id="{BE3A87B3-0A27-4EE9-979E-B69581E476F0}"/>
              </a:ext>
            </a:extLst>
          </p:cNvPr>
          <p:cNvSpPr>
            <a:spLocks noGrp="1"/>
          </p:cNvSpPr>
          <p:nvPr>
            <p:ph type="title" idx="4294967295"/>
          </p:nvPr>
        </p:nvSpPr>
        <p:spPr>
          <a:xfrm>
            <a:off x="6707981" y="0"/>
            <a:ext cx="4459287" cy="1169988"/>
          </a:xfrm>
        </p:spPr>
        <p:txBody>
          <a:bodyPr/>
          <a:lstStyle/>
          <a:p>
            <a:r>
              <a:rPr lang="en-US" dirty="0"/>
              <a:t>What is BI?</a:t>
            </a:r>
          </a:p>
        </p:txBody>
      </p:sp>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4294967295"/>
          </p:nvPr>
        </p:nvSpPr>
        <p:spPr>
          <a:xfrm>
            <a:off x="5970166" y="1413268"/>
            <a:ext cx="5683250" cy="4247727"/>
          </a:xfrm>
        </p:spPr>
        <p:txBody>
          <a:bodyPr/>
          <a:lstStyle/>
          <a:p>
            <a:pPr marL="285750" indent="-285750">
              <a:buFont typeface="Wingdings" panose="05000000000000000000" pitchFamily="2" charset="2"/>
              <a:buChar char="v"/>
            </a:pPr>
            <a:r>
              <a:rPr lang="en-US" dirty="0"/>
              <a:t>Tool to facilitate decision-making by using a collection of decision support technologies from a variety of sources</a:t>
            </a:r>
          </a:p>
          <a:p>
            <a:pPr marL="285750" indent="-285750">
              <a:buFont typeface="Wingdings" panose="05000000000000000000" pitchFamily="2" charset="2"/>
              <a:buChar char="v"/>
            </a:pPr>
            <a:r>
              <a:rPr lang="en-US" dirty="0"/>
              <a:t>The data is presented in a user-friendly fashion</a:t>
            </a:r>
          </a:p>
          <a:p>
            <a:pPr marL="285750" indent="-285750">
              <a:buFont typeface="Wingdings" panose="05000000000000000000" pitchFamily="2" charset="2"/>
              <a:buChar char="v"/>
            </a:pPr>
            <a:r>
              <a:rPr lang="en-US" dirty="0"/>
              <a:t>Could include dashboards, graphs, charts, or other insightful visuals</a:t>
            </a:r>
          </a:p>
          <a:p>
            <a:pPr marL="285750" indent="-285750">
              <a:buFont typeface="Wingdings" panose="05000000000000000000" pitchFamily="2" charset="2"/>
              <a:buChar char="v"/>
            </a:pPr>
            <a:r>
              <a:rPr lang="en-US" dirty="0"/>
              <a:t>The technology and applications that can assist organizations in gathering large amounts of data to make important and strategic decisions, including forecasting</a:t>
            </a:r>
          </a:p>
        </p:txBody>
      </p:sp>
      <p:pic>
        <p:nvPicPr>
          <p:cNvPr id="10" name="Picture Placeholder 9">
            <a:extLst>
              <a:ext uri="{FF2B5EF4-FFF2-40B4-BE49-F238E27FC236}">
                <a16:creationId xmlns:a16="http://schemas.microsoft.com/office/drawing/2014/main" id="{8CE00CB5-3603-4D3F-B4C7-AF2009D24A8A}"/>
              </a:ext>
            </a:extLst>
          </p:cNvPr>
          <p:cNvPicPr>
            <a:picLocks noGrp="1" noChangeAspect="1"/>
          </p:cNvPicPr>
          <p:nvPr>
            <p:ph type="pic" sz="quarter" idx="4294967295"/>
          </p:nvPr>
        </p:nvPicPr>
        <p:blipFill>
          <a:blip r:embed="rId2"/>
          <a:srcRect l="23565" r="23565"/>
          <a:stretch>
            <a:fillRect/>
          </a:stretch>
        </p:blipFill>
        <p:spPr>
          <a:xfrm>
            <a:off x="0" y="0"/>
            <a:ext cx="5640388" cy="6858000"/>
          </a:xfrm>
        </p:spPr>
      </p:pic>
    </p:spTree>
    <p:extLst>
      <p:ext uri="{BB962C8B-B14F-4D97-AF65-F5344CB8AC3E}">
        <p14:creationId xmlns:p14="http://schemas.microsoft.com/office/powerpoint/2010/main" val="315251037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3.xml><?xml version="1.0" encoding="utf-8"?>
<ds:datastoreItem xmlns:ds="http://schemas.openxmlformats.org/officeDocument/2006/customXml" ds:itemID="{E3D9F223-918A-45AF-9B53-56AB9E5E2182}">
  <ds:schemaRef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71af3243-3dd4-4a8d-8c0d-dd76da1f02a5"/>
    <ds:schemaRef ds:uri="http://schemas.microsoft.com/office/infopath/2007/PartnerControl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tf55661986_win32</Template>
  <TotalTime>0</TotalTime>
  <Words>2181</Words>
  <Application>Microsoft Office PowerPoint</Application>
  <PresentationFormat>Widescreen</PresentationFormat>
  <Paragraphs>230</Paragraphs>
  <Slides>27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BI?</vt:lpstr>
      <vt:lpstr>What are the components of bi?</vt:lpstr>
      <vt:lpstr>PowerPoint Presentation</vt:lpstr>
      <vt:lpstr>How can this benefit horizon health?</vt:lpstr>
      <vt:lpstr>How can this benefit horizon health? (cont.)</vt:lpstr>
      <vt:lpstr>PowerPoint Presentation</vt:lpstr>
      <vt:lpstr>PowerPoint Presentation</vt:lpstr>
      <vt:lpstr>Total revenue by payor - 2020</vt:lpstr>
      <vt:lpstr>PowerPoint Presentation</vt:lpstr>
      <vt:lpstr>Vendor payments – 2020 – over $500k</vt:lpstr>
      <vt:lpstr>Business intelligence</vt:lpstr>
      <vt:lpstr>Goals/what’s next for horizon health </vt:lpstr>
      <vt:lpstr>Goals/what’s next for horizon health (cont.)</vt:lpstr>
      <vt:lpstr>Goals/what’s next for horizon health (cont.)</vt:lpstr>
      <vt:lpstr>SUMMARY</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2021-04-03T20:25:25Z</dcterms:created>
  <dcterms:modified xsi:type="dcterms:W3CDTF">2021-04-28T13:27:27Z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