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1" r:id="rId3"/>
    <p:sldId id="260" r:id="rId4"/>
    <p:sldId id="264" r:id="rId5"/>
    <p:sldId id="270" r:id="rId6"/>
    <p:sldId id="263" r:id="rId7"/>
    <p:sldId id="265" r:id="rId8"/>
    <p:sldId id="26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F226573-3D22-4863-9BA7-CCD383C5BEF8}">
          <p14:sldIdLst>
            <p14:sldId id="272"/>
            <p14:sldId id="271"/>
            <p14:sldId id="260"/>
            <p14:sldId id="264"/>
            <p14:sldId id="270"/>
            <p14:sldId id="263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r>
            <a:rPr lang="en-US" dirty="0"/>
            <a:t>Reduce cost because of quicker detection</a:t>
          </a:r>
        </a:p>
      </dgm:t>
    </dgm:pt>
    <dgm:pt modelId="{B86124A4-14C7-49C7-A342-9B2C2B94980B}">
      <dgm:prSet phldrT="[Text]"/>
      <dgm:spPr/>
      <dgm:t>
        <a:bodyPr/>
        <a:lstStyle/>
        <a:p>
          <a:r>
            <a:rPr lang="en-US" dirty="0"/>
            <a:t>Reduce Emergency Room time</a:t>
          </a:r>
        </a:p>
      </dgm:t>
    </dgm:pt>
    <dgm:pt modelId="{97AFB725-9839-43BA-B026-0DD6AA03AD9C}">
      <dgm:prSet phldrT="[Text]"/>
      <dgm:spPr/>
      <dgm:t>
        <a:bodyPr/>
        <a:lstStyle/>
        <a:p>
          <a:r>
            <a:rPr lang="en-US" dirty="0"/>
            <a:t>Very sensitive to myocardium necrosis</a:t>
          </a:r>
        </a:p>
      </dgm:t>
    </dgm:pt>
    <dgm:pt modelId="{23A0DE4A-FE92-496E-B335-3433CEFB74E9}">
      <dgm:prSet phldrT="[Text]"/>
      <dgm:spPr/>
      <dgm:t>
        <a:bodyPr/>
        <a:lstStyle/>
        <a:p>
          <a:endParaRPr lang="en-US" dirty="0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Step 1 Why switch methods</a:t>
          </a:r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r>
            <a:rPr lang="en-US" dirty="0"/>
            <a:t>Clinic providers</a:t>
          </a:r>
        </a:p>
      </dgm:t>
    </dgm:pt>
    <dgm:pt modelId="{62831651-7C26-466C-BAA4-31EA8D14E47A}">
      <dgm:prSet phldrT="[Text]"/>
      <dgm:spPr/>
      <dgm:t>
        <a:bodyPr/>
        <a:lstStyle/>
        <a:p>
          <a:r>
            <a:rPr lang="en-US" dirty="0"/>
            <a:t>ER doctors</a:t>
          </a:r>
        </a:p>
      </dgm:t>
    </dgm:pt>
    <dgm:pt modelId="{CBCC21F5-552F-4D39-812E-6FCD4A366F58}">
      <dgm:prSet phldrT="[Text]"/>
      <dgm:spPr/>
      <dgm:t>
        <a:bodyPr/>
        <a:lstStyle/>
        <a:p>
          <a:r>
            <a:rPr lang="en-US" dirty="0"/>
            <a:t>Lab staff</a:t>
          </a:r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/>
            <a:t>Step 2 Who needs training on new method</a:t>
          </a:r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0FF8F4AC-28F8-4948-9D8B-ED8AF1B74B52}">
      <dgm:prSet phldrT="[Text]"/>
      <dgm:spPr/>
      <dgm:t>
        <a:bodyPr/>
        <a:lstStyle/>
        <a:p>
          <a:r>
            <a:rPr lang="en-US" dirty="0"/>
            <a:t>Pathologist guidance for support of new method</a:t>
          </a:r>
        </a:p>
      </dgm:t>
    </dgm:pt>
    <dgm:pt modelId="{B588907C-74AF-46F6-8301-889FC3728203}" type="parTrans" cxnId="{DFA5A79B-2730-4988-94D8-26E49C72E224}">
      <dgm:prSet/>
      <dgm:spPr/>
      <dgm:t>
        <a:bodyPr/>
        <a:lstStyle/>
        <a:p>
          <a:endParaRPr lang="en-US"/>
        </a:p>
      </dgm:t>
    </dgm:pt>
    <dgm:pt modelId="{5059AF62-2F8C-44AB-8D85-E939CD3C2A80}" type="sibTrans" cxnId="{DFA5A79B-2730-4988-94D8-26E49C72E224}">
      <dgm:prSet/>
      <dgm:spPr/>
      <dgm:t>
        <a:bodyPr/>
        <a:lstStyle/>
        <a:p>
          <a:endParaRPr lang="en-US"/>
        </a:p>
      </dgm:t>
    </dgm:pt>
    <dgm:pt modelId="{F8E680ED-512E-49DF-B13E-3AC3E8C486E3}">
      <dgm:prSet phldrT="[Text]"/>
      <dgm:spPr/>
      <dgm:t>
        <a:bodyPr/>
        <a:lstStyle/>
        <a:p>
          <a:r>
            <a:rPr lang="en-US" dirty="0"/>
            <a:t>National transition of method across the board</a:t>
          </a:r>
        </a:p>
      </dgm:t>
    </dgm:pt>
    <dgm:pt modelId="{595CAD47-A770-4D23-B4A4-486909E1016D}" type="parTrans" cxnId="{01135ACE-1F23-45D0-9C94-1C16454C9BD4}">
      <dgm:prSet/>
      <dgm:spPr/>
      <dgm:t>
        <a:bodyPr/>
        <a:lstStyle/>
        <a:p>
          <a:endParaRPr lang="en-US"/>
        </a:p>
      </dgm:t>
    </dgm:pt>
    <dgm:pt modelId="{5E6AA4BC-0215-48FF-AF04-DFC5EF8FC0CD}" type="sibTrans" cxnId="{01135ACE-1F23-45D0-9C94-1C16454C9BD4}">
      <dgm:prSet/>
      <dgm:spPr/>
      <dgm:t>
        <a:bodyPr/>
        <a:lstStyle/>
        <a:p>
          <a:endParaRPr lang="en-US"/>
        </a:p>
      </dgm:t>
    </dgm:pt>
    <dgm:pt modelId="{8BBA0F1C-ABC4-4275-A027-B890820E001B}">
      <dgm:prSet phldrT="[Text]"/>
      <dgm:spPr/>
      <dgm:t>
        <a:bodyPr/>
        <a:lstStyle/>
        <a:p>
          <a:endParaRPr lang="en-US" dirty="0"/>
        </a:p>
      </dgm:t>
    </dgm:pt>
    <dgm:pt modelId="{759E33EC-E8E1-4245-AF54-C007B2424A4F}">
      <dgm:prSet phldrT="[Text]"/>
      <dgm:spPr/>
      <dgm:t>
        <a:bodyPr/>
        <a:lstStyle/>
        <a:p>
          <a:r>
            <a:rPr lang="en-US" dirty="0"/>
            <a:t>Create memo with Pathologist for benefits of switch, ref ranges, etc..</a:t>
          </a:r>
        </a:p>
      </dgm:t>
    </dgm:pt>
    <dgm:pt modelId="{478AEEF1-11F0-4E8B-B49B-BCCC8F90ED12}">
      <dgm:prSet phldrT="[Text]"/>
      <dgm:spPr/>
      <dgm:t>
        <a:bodyPr/>
        <a:lstStyle/>
        <a:p>
          <a:r>
            <a:rPr lang="en-US" dirty="0"/>
            <a:t>When controls expire on current method, time to switch</a:t>
          </a:r>
        </a:p>
      </dgm:t>
    </dgm:pt>
    <dgm:pt modelId="{357008B7-F3FD-489F-A410-81C9A9EFE4DA}">
      <dgm:prSet phldrT="[Text]"/>
      <dgm:spPr/>
      <dgm:t>
        <a:bodyPr/>
        <a:lstStyle/>
        <a:p>
          <a:r>
            <a:rPr lang="en-US" dirty="0"/>
            <a:t>A year ago before COVID it was set-up and correlated on analyzer, need refresher</a:t>
          </a:r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/>
            <a:t>One day cutover to new method (current method no longer available)</a:t>
          </a:r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/>
            <a:t>Step 3 When/How to switch methods</a:t>
          </a:r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315AA49E-8BC0-46EA-A7D9-F7D8008DB14D}" type="sibTrans" cxnId="{74A42F41-7DDB-4A8F-9E8C-731A77EC639E}">
      <dgm:prSet/>
      <dgm:spPr/>
      <dgm:t>
        <a:bodyPr/>
        <a:lstStyle/>
        <a:p>
          <a:endParaRPr lang="en-US"/>
        </a:p>
      </dgm:t>
    </dgm:pt>
    <dgm:pt modelId="{E5B100F0-ECDE-4C57-8920-4F16F128FAFD}" type="parTrans" cxnId="{74A42F41-7DDB-4A8F-9E8C-731A77EC639E}">
      <dgm:prSet/>
      <dgm:spPr/>
      <dgm:t>
        <a:bodyPr/>
        <a:lstStyle/>
        <a:p>
          <a:endParaRPr lang="en-US"/>
        </a:p>
      </dgm:t>
    </dgm:pt>
    <dgm:pt modelId="{5484C651-2B50-4272-A597-81580052EA6C}" type="sibTrans" cxnId="{E20946E5-14E2-4617-9177-40FA21C89462}">
      <dgm:prSet/>
      <dgm:spPr/>
      <dgm:t>
        <a:bodyPr/>
        <a:lstStyle/>
        <a:p>
          <a:endParaRPr lang="en-US"/>
        </a:p>
      </dgm:t>
    </dgm:pt>
    <dgm:pt modelId="{207D5BD4-268D-4FA1-8A8E-281697C60EF8}" type="parTrans" cxnId="{E20946E5-14E2-4617-9177-40FA21C89462}">
      <dgm:prSet/>
      <dgm:spPr/>
      <dgm:t>
        <a:bodyPr/>
        <a:lstStyle/>
        <a:p>
          <a:endParaRPr lang="en-US"/>
        </a:p>
      </dgm:t>
    </dgm:pt>
    <dgm:pt modelId="{38589A65-2E49-40B5-BB06-11A9672D8B9D}" type="sibTrans" cxnId="{79B7A9AE-9E70-4142-9E82-3A446776ECEA}">
      <dgm:prSet/>
      <dgm:spPr/>
      <dgm:t>
        <a:bodyPr/>
        <a:lstStyle/>
        <a:p>
          <a:endParaRPr lang="en-US"/>
        </a:p>
      </dgm:t>
    </dgm:pt>
    <dgm:pt modelId="{1F37FFD8-BD9B-4384-8418-90E0F4A1D7DC}" type="parTrans" cxnId="{79B7A9AE-9E70-4142-9E82-3A446776ECEA}">
      <dgm:prSet/>
      <dgm:spPr/>
      <dgm:t>
        <a:bodyPr/>
        <a:lstStyle/>
        <a:p>
          <a:endParaRPr lang="en-US"/>
        </a:p>
      </dgm:t>
    </dgm:pt>
    <dgm:pt modelId="{87BC108C-4915-4A4B-8565-E4BD28BA3C35}" type="sibTrans" cxnId="{8910F93B-7180-4A52-9856-879D102D33F8}">
      <dgm:prSet/>
      <dgm:spPr/>
      <dgm:t>
        <a:bodyPr/>
        <a:lstStyle/>
        <a:p>
          <a:endParaRPr lang="en-US"/>
        </a:p>
      </dgm:t>
    </dgm:pt>
    <dgm:pt modelId="{ED5EFE54-4C6D-4A88-939B-CE66C6668425}" type="parTrans" cxnId="{8910F93B-7180-4A52-9856-879D102D33F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37A7C994-CC74-44DD-8777-ED6736B35821}">
      <dgm:prSet phldrT="[Text]"/>
      <dgm:spPr/>
      <dgm:t>
        <a:bodyPr/>
        <a:lstStyle/>
        <a:p>
          <a:endParaRPr lang="en-US" dirty="0"/>
        </a:p>
      </dgm:t>
    </dgm:pt>
    <dgm:pt modelId="{0EA2FE04-3AA9-48E2-882F-5E4AC3AC6612}">
      <dgm:prSet phldrT="[Text]"/>
      <dgm:spPr/>
      <dgm:t>
        <a:bodyPr/>
        <a:lstStyle/>
        <a:p>
          <a:r>
            <a:rPr lang="en-US" dirty="0"/>
            <a:t>Memo sent out two weeks before cutover</a:t>
          </a:r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/>
            <a:t>Four month notice at each Medical Staff meetings they were told of the switch</a:t>
          </a:r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/>
            <a:t>Step 4 </a:t>
          </a:r>
          <a:r>
            <a:rPr lang="en-US"/>
            <a:t>DO IT</a:t>
          </a:r>
          <a:endParaRPr lang="en-US" dirty="0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3923E9BF-0DBE-4D30-9683-A9B371F4B63F}" type="sibTrans" cxnId="{5099904F-B5C7-4816-95E4-ACB107EC9FAA}">
      <dgm:prSet/>
      <dgm:spPr/>
      <dgm:t>
        <a:bodyPr/>
        <a:lstStyle/>
        <a:p>
          <a:endParaRPr lang="en-US"/>
        </a:p>
      </dgm:t>
    </dgm:pt>
    <dgm:pt modelId="{A843687F-BB12-423D-862A-E873602E362B}" type="parTrans" cxnId="{5099904F-B5C7-4816-95E4-ACB107EC9FAA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84FA5A99-3D21-4508-960C-236C21F78690}">
      <dgm:prSet phldrT="[Text]"/>
      <dgm:spPr/>
      <dgm:t>
        <a:bodyPr/>
        <a:lstStyle/>
        <a:p>
          <a:r>
            <a:rPr lang="en-US" dirty="0"/>
            <a:t>Cerner interface creation</a:t>
          </a:r>
        </a:p>
      </dgm:t>
    </dgm:pt>
    <dgm:pt modelId="{6DB01BA0-9CD7-4FBA-9154-53BFFD36CAA9}" type="parTrans" cxnId="{FE80EFD4-BA01-417E-8DFE-FFF0EDF70EC3}">
      <dgm:prSet/>
      <dgm:spPr/>
      <dgm:t>
        <a:bodyPr/>
        <a:lstStyle/>
        <a:p>
          <a:endParaRPr lang="en-US"/>
        </a:p>
      </dgm:t>
    </dgm:pt>
    <dgm:pt modelId="{D17B61F5-A026-4E9E-951F-6B4FFCABC5F2}" type="sibTrans" cxnId="{FE80EFD4-BA01-417E-8DFE-FFF0EDF70EC3}">
      <dgm:prSet/>
      <dgm:spPr/>
      <dgm:t>
        <a:bodyPr/>
        <a:lstStyle/>
        <a:p>
          <a:endParaRPr lang="en-US"/>
        </a:p>
      </dgm:t>
    </dgm:pt>
    <dgm:pt modelId="{B004411A-5237-40E1-A795-39CE1D67F5AF}">
      <dgm:prSet phldrT="[Text]"/>
      <dgm:spPr/>
      <dgm:t>
        <a:bodyPr/>
        <a:lstStyle/>
        <a:p>
          <a:r>
            <a:rPr lang="en-US" dirty="0"/>
            <a:t>Go live with interface and switching of method</a:t>
          </a:r>
        </a:p>
      </dgm:t>
    </dgm:pt>
    <dgm:pt modelId="{1AAD3C4B-BB3A-409D-8D93-1C46694A5EEB}" type="parTrans" cxnId="{04E0F16B-762C-4455-A2F7-005BE5F76E0E}">
      <dgm:prSet/>
      <dgm:spPr/>
      <dgm:t>
        <a:bodyPr/>
        <a:lstStyle/>
        <a:p>
          <a:endParaRPr lang="en-US"/>
        </a:p>
      </dgm:t>
    </dgm:pt>
    <dgm:pt modelId="{F437108E-198A-46F3-B965-668FD3F73487}" type="sibTrans" cxnId="{04E0F16B-762C-4455-A2F7-005BE5F76E0E}">
      <dgm:prSet/>
      <dgm:spPr/>
      <dgm:t>
        <a:bodyPr/>
        <a:lstStyle/>
        <a:p>
          <a:endParaRPr lang="en-US"/>
        </a:p>
      </dgm:t>
    </dgm:pt>
    <dgm:pt modelId="{DBFCB714-6979-4FAC-9509-C4DA9145790E}">
      <dgm:prSet phldrT="[Text]"/>
      <dgm:spPr/>
      <dgm:t>
        <a:bodyPr/>
        <a:lstStyle/>
        <a:p>
          <a:r>
            <a:rPr lang="en-US" dirty="0"/>
            <a:t>Anticipate the first patient </a:t>
          </a:r>
        </a:p>
      </dgm:t>
    </dgm:pt>
    <dgm:pt modelId="{69DB6C36-A5AF-4CE0-BB37-A31AF97CE4D3}" type="parTrans" cxnId="{A9CE50E9-F2BC-4CEF-B243-A1B821533B46}">
      <dgm:prSet/>
      <dgm:spPr/>
      <dgm:t>
        <a:bodyPr/>
        <a:lstStyle/>
        <a:p>
          <a:endParaRPr lang="en-US"/>
        </a:p>
      </dgm:t>
    </dgm:pt>
    <dgm:pt modelId="{B145E965-06DC-41F8-834E-9377E01A5009}" type="sibTrans" cxnId="{A9CE50E9-F2BC-4CEF-B243-A1B821533B46}">
      <dgm:prSet/>
      <dgm:spPr/>
      <dgm:t>
        <a:bodyPr/>
        <a:lstStyle/>
        <a:p>
          <a:endParaRPr lang="en-US"/>
        </a:p>
      </dgm:t>
    </dgm:pt>
    <dgm:pt modelId="{BBBC6989-07F9-486E-9224-484CE98B8842}">
      <dgm:prSet phldrT="[Text]"/>
      <dgm:spPr/>
      <dgm:t>
        <a:bodyPr/>
        <a:lstStyle/>
        <a:p>
          <a:r>
            <a:rPr lang="en-US" dirty="0"/>
            <a:t>Anticipate provider questions </a:t>
          </a:r>
        </a:p>
      </dgm:t>
    </dgm:pt>
    <dgm:pt modelId="{0A13D05F-49D8-465F-8993-AFB430F4A696}" type="parTrans" cxnId="{F584965B-9FE5-4C60-B92A-724031F2D41E}">
      <dgm:prSet/>
      <dgm:spPr/>
      <dgm:t>
        <a:bodyPr/>
        <a:lstStyle/>
        <a:p>
          <a:endParaRPr lang="en-US"/>
        </a:p>
      </dgm:t>
    </dgm:pt>
    <dgm:pt modelId="{06B35BCD-5E9E-4BAD-8571-8EDD08BFAB1B}" type="sibTrans" cxnId="{F584965B-9FE5-4C60-B92A-724031F2D41E}">
      <dgm:prSet/>
      <dgm:spPr/>
      <dgm:t>
        <a:bodyPr/>
        <a:lstStyle/>
        <a:p>
          <a:endParaRPr lang="en-US"/>
        </a:p>
      </dgm:t>
    </dgm:pt>
    <dgm:pt modelId="{B69FB846-0111-4464-AEAD-DFD6ABE30BA2}">
      <dgm:prSet phldrT="[Text]"/>
      <dgm:spPr/>
      <dgm:t>
        <a:bodyPr/>
        <a:lstStyle/>
        <a:p>
          <a:r>
            <a:rPr lang="en-US" dirty="0"/>
            <a:t>Myself </a:t>
          </a:r>
        </a:p>
      </dgm:t>
    </dgm:pt>
    <dgm:pt modelId="{FF5BA679-BA74-4DB6-9890-A510372AFBE6}" type="parTrans" cxnId="{6357013C-F8FA-4AE0-B369-A43F9D423210}">
      <dgm:prSet/>
      <dgm:spPr/>
      <dgm:t>
        <a:bodyPr/>
        <a:lstStyle/>
        <a:p>
          <a:endParaRPr lang="en-US"/>
        </a:p>
      </dgm:t>
    </dgm:pt>
    <dgm:pt modelId="{615362F9-17B2-48F9-ABF5-1F021A079CC2}" type="sibTrans" cxnId="{6357013C-F8FA-4AE0-B369-A43F9D423210}">
      <dgm:prSet/>
      <dgm:spPr/>
      <dgm:t>
        <a:bodyPr/>
        <a:lstStyle/>
        <a:p>
          <a:endParaRPr lang="en-US"/>
        </a:p>
      </dgm:t>
    </dgm:pt>
    <dgm:pt modelId="{4F048D32-2A9C-4C32-B3C2-DD7A6ED5893D}">
      <dgm:prSet phldrT="[Text]"/>
      <dgm:spPr/>
      <dgm:t>
        <a:bodyPr/>
        <a:lstStyle/>
        <a:p>
          <a:r>
            <a:rPr lang="en-US" dirty="0"/>
            <a:t>Shorten cardiac marker sets from baseline, two hour, three hour, or four hour repeats to baseline one hour and/or two hour repeats</a:t>
          </a:r>
        </a:p>
      </dgm:t>
    </dgm:pt>
    <dgm:pt modelId="{E85BC605-B9AB-4E4C-BE8C-8ED46F99C721}" type="parTrans" cxnId="{944985FF-D356-4B27-AAB3-F8E4A7DB6FCC}">
      <dgm:prSet/>
      <dgm:spPr/>
      <dgm:t>
        <a:bodyPr/>
        <a:lstStyle/>
        <a:p>
          <a:endParaRPr lang="en-US"/>
        </a:p>
      </dgm:t>
    </dgm:pt>
    <dgm:pt modelId="{D1D24AA5-E11A-4051-9B1B-BB0CEC47FFFE}" type="sibTrans" cxnId="{944985FF-D356-4B27-AAB3-F8E4A7DB6FCC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AB981D0D-0AD5-4DD6-BA19-D4E75ECF1C7D}" type="presOf" srcId="{A97FC57D-50D6-4D43-99C3-06D09820F122}" destId="{98302F07-D6A9-46A5-9807-EBF6C9F5B2DD}" srcOrd="0" destOrd="4" presId="urn:microsoft.com/office/officeart/2005/8/layout/hList6"/>
    <dgm:cxn modelId="{8A3EC311-CA07-4D05-9E76-9FD5184FB453}" type="presOf" srcId="{478AEEF1-11F0-4E8B-B49B-BCCC8F90ED12}" destId="{25A33852-3C4B-4406-8856-3A4D6201948C}" srcOrd="0" destOrd="3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29DA21F-0A99-4CC3-ACFF-2A00EDCAA358}" type="presOf" srcId="{37A7C994-CC74-44DD-8777-ED6736B35821}" destId="{86146B22-5360-4D1B-AC91-3378F10134EE}" srcOrd="0" destOrd="6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1C5CE732-A00F-4C06-A1A8-B209BC6B496D}" srcId="{E5E95E82-EF79-43CA-AA86-43B0E1CBCD3F}" destId="{37A7C994-CC74-44DD-8777-ED6736B35821}" srcOrd="5" destOrd="0" parTransId="{03F017E7-7E3C-4E2C-9CEF-B07099F38801}" sibTransId="{118572A4-3B5E-487E-8015-6A319369077F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6357013C-F8FA-4AE0-B369-A43F9D423210}" srcId="{B6E26FFC-9977-4BBC-BEC7-3D6B63754E52}" destId="{B69FB846-0111-4464-AEAD-DFD6ABE30BA2}" srcOrd="0" destOrd="0" parTransId="{FF5BA679-BA74-4DB6-9890-A510372AFBE6}" sibTransId="{615362F9-17B2-48F9-ABF5-1F021A079CC2}"/>
    <dgm:cxn modelId="{F584965B-9FE5-4C60-B92A-724031F2D41E}" srcId="{E5E95E82-EF79-43CA-AA86-43B0E1CBCD3F}" destId="{BBBC6989-07F9-486E-9224-484CE98B8842}" srcOrd="4" destOrd="0" parTransId="{0A13D05F-49D8-465F-8993-AFB430F4A696}" sibTransId="{06B35BCD-5E9E-4BAD-8571-8EDD08BFAB1B}"/>
    <dgm:cxn modelId="{74A42F41-7DDB-4A8F-9E8C-731A77EC639E}" srcId="{6D0E5D9F-7263-4526-A227-51301233F549}" destId="{8BBA0F1C-ABC4-4275-A027-B890820E001B}" srcOrd="5" destOrd="0" parTransId="{E5B100F0-ECDE-4C57-8920-4F16F128FAFD}" sibTransId="{315AA49E-8BC0-46EA-A7D9-F7D8008DB14D}"/>
    <dgm:cxn modelId="{4D657441-06AD-4942-974D-6CA963DAFA03}" type="presOf" srcId="{8BBA0F1C-ABC4-4275-A027-B890820E001B}" destId="{25A33852-3C4B-4406-8856-3A4D6201948C}" srcOrd="0" destOrd="6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C6B22645-BFAA-4DCC-95E7-809A3A736090}" type="presOf" srcId="{F8E680ED-512E-49DF-B13E-3AC3E8C486E3}" destId="{98302F07-D6A9-46A5-9807-EBF6C9F5B2DD}" srcOrd="0" destOrd="5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D286A548-6BB0-4DED-9FB5-D87042DDBE0A}" srcId="{082E8A29-955A-4C7C-A174-3E9DCD4DC89B}" destId="{A97FC57D-50D6-4D43-99C3-06D09820F122}" srcOrd="3" destOrd="0" parTransId="{5DD877C7-E4D9-4A68-A305-5A7689D3DBE7}" sibTransId="{C17BCABE-BEF2-4CC4-B037-B6B4866665CD}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04E0F16B-762C-4455-A2F7-005BE5F76E0E}" srcId="{E5E95E82-EF79-43CA-AA86-43B0E1CBCD3F}" destId="{B004411A-5237-40E1-A795-39CE1D67F5AF}" srcOrd="2" destOrd="0" parTransId="{1AAD3C4B-BB3A-409D-8D93-1C46694A5EEB}" sibTransId="{F437108E-198A-46F3-B965-668FD3F73487}"/>
    <dgm:cxn modelId="{F4F3BD4C-7DE7-449F-8ECF-B43B2B86F2EB}" type="presOf" srcId="{CBCC21F5-552F-4D39-812E-6FCD4A366F58}" destId="{DAD9059A-916A-4916-A2A8-B42491568DD3}" srcOrd="0" destOrd="2" presId="urn:microsoft.com/office/officeart/2005/8/layout/hList6"/>
    <dgm:cxn modelId="{01AD454D-E4A7-4300-8D24-F0C6F4ED2DC1}" type="presOf" srcId="{B004411A-5237-40E1-A795-39CE1D67F5AF}" destId="{86146B22-5360-4D1B-AC91-3378F10134EE}" srcOrd="0" destOrd="3" presId="urn:microsoft.com/office/officeart/2005/8/layout/hList6"/>
    <dgm:cxn modelId="{5099904F-B5C7-4816-95E4-ACB107EC9FAA}" srcId="{E5E95E82-EF79-43CA-AA86-43B0E1CBCD3F}" destId="{0EA2FE04-3AA9-48E2-882F-5E4AC3AC6612}" srcOrd="1" destOrd="0" parTransId="{A843687F-BB12-423D-862A-E873602E362B}" sibTransId="{3923E9BF-0DBE-4D30-9683-A9B371F4B63F}"/>
    <dgm:cxn modelId="{8D603451-9C65-4FAA-AD8E-A1D657A1EAF9}" type="presOf" srcId="{4F048D32-2A9C-4C32-B3C2-DD7A6ED5893D}" destId="{98302F07-D6A9-46A5-9807-EBF6C9F5B2DD}" srcOrd="0" destOrd="7" presId="urn:microsoft.com/office/officeart/2005/8/layout/hList6"/>
    <dgm:cxn modelId="{59DDA576-1BA9-49E8-9D1D-361FF667A19A}" srcId="{B6E26FFC-9977-4BBC-BEC7-3D6B63754E52}" destId="{62831651-7C26-466C-BAA4-31EA8D14E47A}" srcOrd="2" destOrd="0" parTransId="{0F3EB6E4-07A5-4199-9C2F-8B91F53579FE}" sibTransId="{0D19FA60-5F9C-420B-AD2F-A0656A7F0783}"/>
    <dgm:cxn modelId="{AA5B115A-85F9-43A8-8F43-A2D7DF2F7794}" type="presOf" srcId="{759E33EC-E8E1-4245-AF54-C007B2424A4F}" destId="{25A33852-3C4B-4406-8856-3A4D6201948C}" srcOrd="0" destOrd="4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9CB4B27D-95A7-458D-A9CA-7754788DD095}" type="presOf" srcId="{62831651-7C26-466C-BAA4-31EA8D14E47A}" destId="{DAD9059A-916A-4916-A2A8-B42491568DD3}" srcOrd="0" destOrd="3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DFA5A79B-2730-4988-94D8-26E49C72E224}" srcId="{082E8A29-955A-4C7C-A174-3E9DCD4DC89B}" destId="{0FF8F4AC-28F8-4948-9D8B-ED8AF1B74B52}" srcOrd="5" destOrd="0" parTransId="{B588907C-74AF-46F6-8301-889FC3728203}" sibTransId="{5059AF62-2F8C-44AB-8D85-E939CD3C2A80}"/>
    <dgm:cxn modelId="{EF77B4A1-27CC-47B3-8210-C5BE45159CC2}" type="presOf" srcId="{DBFCB714-6979-4FAC-9509-C4DA9145790E}" destId="{86146B22-5360-4D1B-AC91-3378F10134EE}" srcOrd="0" destOrd="4" presId="urn:microsoft.com/office/officeart/2005/8/layout/hList6"/>
    <dgm:cxn modelId="{447265A6-F9FC-4473-A61A-0817E5F9CF0D}" type="presOf" srcId="{B69FB846-0111-4464-AEAD-DFD6ABE30BA2}" destId="{DAD9059A-916A-4916-A2A8-B42491568DD3}" srcOrd="0" destOrd="1" presId="urn:microsoft.com/office/officeart/2005/8/layout/hList6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79B7A9AE-9E70-4142-9E82-3A446776ECEA}" srcId="{6D0E5D9F-7263-4526-A227-51301233F549}" destId="{478AEEF1-11F0-4E8B-B49B-BCCC8F90ED12}" srcOrd="2" destOrd="0" parTransId="{1F37FFD8-BD9B-4384-8418-90E0F4A1D7DC}" sibTransId="{38589A65-2E49-40B5-BB06-11A9672D8B9D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1E6EECBE-C7E6-4A20-9E24-DD300294B48A}" type="presOf" srcId="{0FF8F4AC-28F8-4948-9D8B-ED8AF1B74B52}" destId="{98302F07-D6A9-46A5-9807-EBF6C9F5B2DD}" srcOrd="0" destOrd="6" presId="urn:microsoft.com/office/officeart/2005/8/layout/hList6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3CF699C5-4177-4E88-AA87-D3EA1BDA64A1}" type="presOf" srcId="{84FA5A99-3D21-4508-960C-236C21F78690}" destId="{25A33852-3C4B-4406-8856-3A4D6201948C}" srcOrd="0" destOrd="5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01135ACE-1F23-45D0-9C94-1C16454C9BD4}" srcId="{082E8A29-955A-4C7C-A174-3E9DCD4DC89B}" destId="{F8E680ED-512E-49DF-B13E-3AC3E8C486E3}" srcOrd="4" destOrd="0" parTransId="{595CAD47-A770-4D23-B4A4-486909E1016D}" sibTransId="{5E6AA4BC-0215-48FF-AF04-DFC5EF8FC0CD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FE80EFD4-BA01-417E-8DFE-FFF0EDF70EC3}" srcId="{6D0E5D9F-7263-4526-A227-51301233F549}" destId="{84FA5A99-3D21-4508-960C-236C21F78690}" srcOrd="4" destOrd="0" parTransId="{6DB01BA0-9CD7-4FBA-9154-53BFFD36CAA9}" sibTransId="{D17B61F5-A026-4E9E-951F-6B4FFCABC5F2}"/>
    <dgm:cxn modelId="{1B9593D8-0118-451B-8B48-CC6C91B73C1B}" type="presOf" srcId="{B86124A4-14C7-49C7-A342-9B2C2B94980B}" destId="{98302F07-D6A9-46A5-9807-EBF6C9F5B2DD}" srcOrd="0" destOrd="3" presId="urn:microsoft.com/office/officeart/2005/8/layout/hList6"/>
    <dgm:cxn modelId="{3B50A2DD-8777-42C9-93E1-40A37E404C87}" type="presOf" srcId="{44B2544A-D122-4B95-A36C-B03D9E272B48}" destId="{DAD9059A-916A-4916-A2A8-B42491568DD3}" srcOrd="0" destOrd="4" presId="urn:microsoft.com/office/officeart/2005/8/layout/hList6"/>
    <dgm:cxn modelId="{F89EA6DF-D106-435E-9337-D23286A767A6}" srcId="{B6E26FFC-9977-4BBC-BEC7-3D6B63754E52}" destId="{44B2544A-D122-4B95-A36C-B03D9E272B48}" srcOrd="3" destOrd="0" parTransId="{9EE40E78-C1B8-4A87-A668-53AD816CED24}" sibTransId="{F32DECE0-DC7F-4DCF-A10D-96A117A49197}"/>
    <dgm:cxn modelId="{3C41F2E0-4620-40B4-9857-68872B278EFB}" srcId="{B6E26FFC-9977-4BBC-BEC7-3D6B63754E52}" destId="{CBCC21F5-552F-4D39-812E-6FCD4A366F58}" srcOrd="1" destOrd="0" parTransId="{4A973A1C-85F1-4969-A536-D29940229E2C}" sibTransId="{3640B940-6901-481F-ADF7-6B77DEEED764}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E373B9E2-712D-4E8A-89F4-03A7F6B98CD4}" type="presOf" srcId="{BBBC6989-07F9-486E-9224-484CE98B8842}" destId="{86146B22-5360-4D1B-AC91-3378F10134EE}" srcOrd="0" destOrd="5" presId="urn:microsoft.com/office/officeart/2005/8/layout/hList6"/>
    <dgm:cxn modelId="{E20946E5-14E2-4617-9177-40FA21C89462}" srcId="{6D0E5D9F-7263-4526-A227-51301233F549}" destId="{759E33EC-E8E1-4245-AF54-C007B2424A4F}" srcOrd="3" destOrd="0" parTransId="{207D5BD4-268D-4FA1-8A8E-281697C60EF8}" sibTransId="{5484C651-2B50-4272-A597-81580052EA6C}"/>
    <dgm:cxn modelId="{A9CE50E9-F2BC-4CEF-B243-A1B821533B46}" srcId="{E5E95E82-EF79-43CA-AA86-43B0E1CBCD3F}" destId="{DBFCB714-6979-4FAC-9509-C4DA9145790E}" srcOrd="3" destOrd="0" parTransId="{69DB6C36-A5AF-4CE0-BB37-A31AF97CE4D3}" sibTransId="{B145E965-06DC-41F8-834E-9377E01A5009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0AE9D7FC-717E-4360-BB2E-1EBB3C4B4ABF}" type="presOf" srcId="{0EA2FE04-3AA9-48E2-882F-5E4AC3AC6612}" destId="{86146B22-5360-4D1B-AC91-3378F10134EE}" srcOrd="0" destOrd="2" presId="urn:microsoft.com/office/officeart/2005/8/layout/hList6"/>
    <dgm:cxn modelId="{944985FF-D356-4B27-AAB3-F8E4A7DB6FCC}" srcId="{082E8A29-955A-4C7C-A174-3E9DCD4DC89B}" destId="{4F048D32-2A9C-4C32-B3C2-DD7A6ED5893D}" srcOrd="6" destOrd="0" parTransId="{E85BC605-B9AB-4E4C-BE8C-8ED46F99C721}" sibTransId="{D1D24AA5-E11A-4051-9B1B-BB0CEC47FFFE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67931" y="1270467"/>
          <a:ext cx="5029544" cy="248860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7234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Step 1 Why switch methods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Very sensitive to myocardium necrosis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Reduce Emergency Room time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Reduce cost because of quicker detection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National transition of method across the board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Pathologist guidance for support of new method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Shorten cardiac marker sets from baseline, two hour, three hour, or four hour repeats to baseline one hour and/or two hour repeats</a:t>
          </a:r>
        </a:p>
      </dsp:txBody>
      <dsp:txXfrm rot="5400000">
        <a:off x="2537" y="1005908"/>
        <a:ext cx="2488608" cy="3017726"/>
      </dsp:txXfrm>
    </dsp:sp>
    <dsp:sp modelId="{DAD9059A-916A-4916-A2A8-B42491568DD3}">
      <dsp:nvSpPr>
        <dsp:cNvPr id="0" name=""/>
        <dsp:cNvSpPr/>
      </dsp:nvSpPr>
      <dsp:spPr>
        <a:xfrm rot="16200000">
          <a:off x="1407322" y="1270467"/>
          <a:ext cx="5029544" cy="248860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7234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Step 2 Who needs training on new method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Myself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Lab staff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ER doctors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Clinic providers</a:t>
          </a:r>
        </a:p>
      </dsp:txBody>
      <dsp:txXfrm rot="5400000">
        <a:off x="2677790" y="1005908"/>
        <a:ext cx="2488608" cy="3017726"/>
      </dsp:txXfrm>
    </dsp:sp>
    <dsp:sp modelId="{25A33852-3C4B-4406-8856-3A4D6201948C}">
      <dsp:nvSpPr>
        <dsp:cNvPr id="0" name=""/>
        <dsp:cNvSpPr/>
      </dsp:nvSpPr>
      <dsp:spPr>
        <a:xfrm rot="16200000">
          <a:off x="4082576" y="1270467"/>
          <a:ext cx="5029544" cy="248860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7234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Step 3 When/How to switch methods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One day cutover to new method (current method no longer available)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 year ago before COVID it was set-up and correlated on analyzer, need refresher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When controls expire on current method, time to switch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Create memo with Pathologist for benefits of switch, ref ranges, etc..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Cerner interface creation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5400000">
        <a:off x="5353044" y="1005908"/>
        <a:ext cx="2488608" cy="3017726"/>
      </dsp:txXfrm>
    </dsp:sp>
    <dsp:sp modelId="{86146B22-5360-4D1B-AC91-3378F10134EE}">
      <dsp:nvSpPr>
        <dsp:cNvPr id="0" name=""/>
        <dsp:cNvSpPr/>
      </dsp:nvSpPr>
      <dsp:spPr>
        <a:xfrm rot="16200000">
          <a:off x="6757830" y="1270467"/>
          <a:ext cx="5029544" cy="248860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7234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Step 4 </a:t>
          </a:r>
          <a:r>
            <a:rPr lang="en-US" sz="1500" kern="1200"/>
            <a:t>DO IT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Four month notice at each Medical Staff meetings they were told of the switch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Memo sent out two weeks before cutover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Go live with interface and switching of method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Anticipate the first patient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Anticipate provider questions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5400000">
        <a:off x="8028298" y="1005908"/>
        <a:ext cx="2488608" cy="3017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4/28/2021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4/28/2021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5199" y="2494547"/>
            <a:ext cx="8500062" cy="1540042"/>
          </a:xfrm>
        </p:spPr>
        <p:txBody>
          <a:bodyPr>
            <a:normAutofit/>
          </a:bodyPr>
          <a:lstStyle/>
          <a:p>
            <a:r>
              <a:rPr lang="en-US" dirty="0"/>
              <a:t>ICAHN Fellowship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Arica Schmidt, BS, MLS(ASCP)</a:t>
            </a:r>
            <a:r>
              <a:rPr lang="en-US" sz="1100" dirty="0"/>
              <a:t>cm</a:t>
            </a:r>
          </a:p>
          <a:p>
            <a:r>
              <a:rPr lang="en-US" sz="1800" dirty="0"/>
              <a:t>Midwest Medical Center Laboratory Director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29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Continuous Quality Improvement </a:t>
            </a:r>
            <a:br>
              <a:rPr lang="en-US" sz="4900" dirty="0"/>
            </a:br>
            <a:r>
              <a:rPr lang="en-US" sz="4900" dirty="0"/>
              <a:t>(CQI)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838015" y="4757906"/>
            <a:ext cx="6597465" cy="1500187"/>
          </a:xfrm>
        </p:spPr>
        <p:txBody>
          <a:bodyPr>
            <a:normAutofit/>
          </a:bodyPr>
          <a:lstStyle/>
          <a:p>
            <a:r>
              <a:rPr lang="en-US" sz="3600" dirty="0"/>
              <a:t>Lean with a twist of Just Culture</a:t>
            </a:r>
          </a:p>
        </p:txBody>
      </p:sp>
    </p:spTree>
    <p:extLst>
      <p:ext uri="{BB962C8B-B14F-4D97-AF65-F5344CB8AC3E}">
        <p14:creationId xmlns:p14="http://schemas.microsoft.com/office/powerpoint/2010/main" val="15063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Revamp Midwest Medical Center CQI program</a:t>
            </a:r>
            <a:br>
              <a:rPr lang="en-US" sz="4000" dirty="0"/>
            </a:br>
            <a:r>
              <a:rPr lang="en-US" sz="4000" dirty="0"/>
              <a:t>-Long term strategic plan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Chief Executive Officer encouraged the project.</a:t>
            </a:r>
          </a:p>
          <a:p>
            <a:r>
              <a:rPr lang="en-US" dirty="0"/>
              <a:t>There is no “one size fits all” CQI program.</a:t>
            </a:r>
          </a:p>
          <a:p>
            <a:r>
              <a:rPr lang="en-US" dirty="0"/>
              <a:t>A limitation of the no “One Size Fits All” program is the time it takes to give a through review to ensure a good fit for our culture and make it an achievable and sustainable program.</a:t>
            </a:r>
          </a:p>
          <a:p>
            <a:r>
              <a:rPr lang="en-US" dirty="0"/>
              <a:t>This review spans multiple interdisciplinary team members (dept specific to Assistant Director Of Nursing), therefore, many schedules to juggle and ideas to concur on.</a:t>
            </a:r>
          </a:p>
          <a:p>
            <a:pPr marL="0" indent="0">
              <a:buNone/>
            </a:pPr>
            <a:r>
              <a:rPr lang="en-US" dirty="0"/>
              <a:t>			 REAP the rewards!!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TNIH</a:t>
            </a:r>
            <a:br>
              <a:rPr lang="en-US" dirty="0"/>
            </a:br>
            <a:r>
              <a:rPr lang="en-US" sz="3200" dirty="0"/>
              <a:t>High Sensitivity Troponin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Cutover method replacement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12 month delay of TNIH from 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were my biggest obstacles? </a:t>
            </a:r>
          </a:p>
          <a:p>
            <a:r>
              <a:rPr lang="en-US" dirty="0"/>
              <a:t>Cerner is always my BIGGEST obstacle.</a:t>
            </a:r>
          </a:p>
          <a:p>
            <a:r>
              <a:rPr lang="en-US" dirty="0"/>
              <a:t>March 31, 2021   </a:t>
            </a:r>
            <a:br>
              <a:rPr lang="en-US" dirty="0"/>
            </a:br>
            <a:r>
              <a:rPr lang="en-US" dirty="0"/>
              <a:t>	Quality control levels were expiring; therefore, date was preselected.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Sensitivity Troponin-Top Lab Priority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001898"/>
              </p:ext>
            </p:extLst>
          </p:nvPr>
        </p:nvGraphicFramePr>
        <p:xfrm>
          <a:off x="1279525" y="1828456"/>
          <a:ext cx="10519443" cy="502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TNIH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Outcome=Successful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VERY well received.</a:t>
            </a:r>
          </a:p>
          <a:p>
            <a:r>
              <a:rPr lang="en-US" dirty="0"/>
              <a:t>Passed the test with our most critical ER doctor (success measured by only doing one set of cardiac markers for screening instead of three).</a:t>
            </a:r>
          </a:p>
          <a:p>
            <a:r>
              <a:rPr lang="en-US" dirty="0"/>
              <a:t>Clinical presentation matching results.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Matching the goal of quicker ER turn-around-times.</a:t>
            </a:r>
          </a:p>
          <a:p>
            <a:r>
              <a:rPr lang="en-US" dirty="0"/>
              <a:t>Reduced cost for patient and staffing freed up.</a:t>
            </a:r>
          </a:p>
          <a:p>
            <a:r>
              <a:rPr lang="en-US" dirty="0"/>
              <a:t>Lab staff time reduced for testing time and waiting for drawn out cardiac marker repeats.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Science and Quality are the culture of our lab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5" y="2421731"/>
            <a:ext cx="6086475" cy="3524250"/>
          </a:xfr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{3A202242-94B3-43CD-B95B-7AE019D5C008}tf03462902_win32</Template>
  <TotalTime>375</TotalTime>
  <Words>456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Educational subjects 16x9</vt:lpstr>
      <vt:lpstr>ICAHN Fellowship Project</vt:lpstr>
      <vt:lpstr>    Continuous Quality Improvement  (CQI) </vt:lpstr>
      <vt:lpstr>Revamp Midwest Medical Center CQI program -Long term strategic plan</vt:lpstr>
      <vt:lpstr>TNIH High Sensitivity Troponin</vt:lpstr>
      <vt:lpstr>12 month delay of TNIH from COVID</vt:lpstr>
      <vt:lpstr>High Sensitivity Troponin-Top Lab Priority</vt:lpstr>
      <vt:lpstr>TNIH</vt:lpstr>
      <vt:lpstr>Science and Quality are the culture of our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ICAHN Fellowship Project</dc:title>
  <dc:creator>arica schmidt</dc:creator>
  <cp:lastModifiedBy>Kathy Fauble</cp:lastModifiedBy>
  <cp:revision>68</cp:revision>
  <cp:lastPrinted>2021-04-28T15:48:31Z</cp:lastPrinted>
  <dcterms:created xsi:type="dcterms:W3CDTF">2021-04-23T00:29:49Z</dcterms:created>
  <dcterms:modified xsi:type="dcterms:W3CDTF">2021-04-28T16:49:28Z</dcterms:modified>
</cp:coreProperties>
</file>