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 bookmarkIdSeed="29">
  <p:sldMasterIdLst>
    <p:sldMasterId id="2147483648" r:id="rId1"/>
  </p:sldMasterIdLst>
  <p:sldIdLst>
    <p:sldId id="256" r:id="rId2"/>
    <p:sldId id="257" r:id="rId3"/>
    <p:sldId id="262" r:id="rId4"/>
    <p:sldId id="259" r:id="rId5"/>
    <p:sldId id="258" r:id="rId6"/>
    <p:sldId id="260" r:id="rId7"/>
    <p:sldId id="261" r:id="rId8"/>
    <p:sldId id="268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81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4/28/2022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4/28/2022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481996-D3B8-45F6-8078-EC7D587998F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Maiandra GD" panose="020E0502030308020204" pitchFamily="34" charset="0"/>
              </a:rPr>
              <a:t>New Manager Orientation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02F5E205-8071-4973-B957-D7898D4C66B6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Maiandra GD" panose="020E0502030308020204" pitchFamily="34" charset="0"/>
              </a:rPr>
              <a:t>Horizon Health</a:t>
            </a:r>
          </a:p>
        </p:txBody>
      </p:sp>
    </p:spTree>
    <p:extLst>
      <p:ext uri="{BB962C8B-B14F-4D97-AF65-F5344CB8AC3E}">
        <p14:creationId xmlns:p14="http://schemas.microsoft.com/office/powerpoint/2010/main" val="3971425424"/>
      </p:ext>
    </p:extLst>
  </p:cSld>
  <p:clrMapOvr>
    <a:masterClrMapping/>
  </p:clrMapOvr>
  <p:transition spd="med">
    <p:pull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4368FE7-6E2A-4087-882F-CFD197177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  <a:t>Why now?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DD4FC1-0F40-453C-81FC-AFA3E9ABF1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06063"/>
            <a:ext cx="8596668" cy="4806460"/>
          </a:xfrm>
        </p:spPr>
        <p:txBody>
          <a:bodyPr/>
          <a:lstStyle/>
          <a:p>
            <a:r>
              <a:rPr lang="en-US" dirty="0">
                <a:latin typeface="Maiandra GD" panose="020E0502030308020204" pitchFamily="34" charset="0"/>
              </a:rPr>
              <a:t>In the past 5 years, our total # of employees has grown by 72%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2017 we had 402 employees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2022 we have 690 employees</a:t>
            </a:r>
          </a:p>
          <a:p>
            <a:pPr marL="914400" lvl="2" indent="0">
              <a:buNone/>
            </a:pPr>
            <a:endParaRPr lang="en-US" dirty="0">
              <a:latin typeface="Maiandra GD" panose="020E0502030308020204" pitchFamily="34" charset="0"/>
            </a:endParaRPr>
          </a:p>
          <a:p>
            <a:r>
              <a:rPr lang="en-US" dirty="0">
                <a:latin typeface="Maiandra GD" panose="020E0502030308020204" pitchFamily="34" charset="0"/>
              </a:rPr>
              <a:t>In the past 5 years, our total # of providers has grown by 107%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2017 we had 31 providers (physicians, NPs, &amp; CRNAs)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2022 we have 65 providers (physicians, NPs &amp; CRNAs)</a:t>
            </a:r>
          </a:p>
          <a:p>
            <a:pPr lvl="1"/>
            <a:endParaRPr lang="en-US" dirty="0">
              <a:latin typeface="Maiandra GD" panose="020E0502030308020204" pitchFamily="34" charset="0"/>
            </a:endParaRPr>
          </a:p>
          <a:p>
            <a:r>
              <a:rPr lang="en-US" dirty="0">
                <a:latin typeface="Maiandra GD" panose="020E0502030308020204" pitchFamily="34" charset="0"/>
              </a:rPr>
              <a:t>In the past 5 years, our total # of managers has grown by 166%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2017 we had 18 managers</a:t>
            </a:r>
          </a:p>
          <a:p>
            <a:pPr lvl="1"/>
            <a:r>
              <a:rPr lang="en-US" dirty="0">
                <a:latin typeface="Maiandra GD" panose="020E0502030308020204" pitchFamily="34" charset="0"/>
              </a:rPr>
              <a:t>In 2022 we have 48 managers</a:t>
            </a:r>
          </a:p>
          <a:p>
            <a:pPr lvl="1"/>
            <a:endParaRPr lang="en-US" dirty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7903431"/>
      </p:ext>
    </p:extLst>
  </p:cSld>
  <p:clrMapOvr>
    <a:masterClrMapping/>
  </p:clrMapOvr>
  <p:transition spd="med">
    <p:pull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FC2A40B-7355-4B96-8EEC-AFFD87E5EF4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  <a:t>New Services</a:t>
            </a:r>
            <a:b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</a:br>
            <a:b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</a:br>
            <a:endParaRPr lang="en-US" sz="4400" dirty="0">
              <a:solidFill>
                <a:schemeClr val="tx1"/>
              </a:solidFill>
              <a:latin typeface="Maiandra GD" panose="020E0502030308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E676ABE-05C4-4816-BEF2-046ACE8305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74730"/>
            <a:ext cx="8596668" cy="4673670"/>
          </a:xfrm>
        </p:spPr>
        <p:txBody>
          <a:bodyPr>
            <a:normAutofit/>
          </a:bodyPr>
          <a:lstStyle/>
          <a:p>
            <a:r>
              <a:rPr lang="en-US" dirty="0"/>
              <a:t>Within the past year, we have added the following service lines:</a:t>
            </a:r>
          </a:p>
          <a:p>
            <a:pPr lvl="1"/>
            <a:r>
              <a:rPr lang="en-US" dirty="0"/>
              <a:t>Terre Haute Indiana Pain Clinic (first experience in another state)</a:t>
            </a:r>
          </a:p>
          <a:p>
            <a:pPr lvl="2"/>
            <a:r>
              <a:rPr lang="en-US" dirty="0"/>
              <a:t>Sports Medicine Ortho</a:t>
            </a:r>
          </a:p>
          <a:p>
            <a:pPr lvl="1"/>
            <a:r>
              <a:rPr lang="en-US" dirty="0"/>
              <a:t>Sycamore Pain &amp; Wellness Clinic (Indiana)</a:t>
            </a:r>
          </a:p>
          <a:p>
            <a:pPr lvl="2"/>
            <a:r>
              <a:rPr lang="en-US" dirty="0"/>
              <a:t>Whole body pain management</a:t>
            </a:r>
          </a:p>
          <a:p>
            <a:pPr lvl="1"/>
            <a:r>
              <a:rPr lang="en-US" dirty="0"/>
              <a:t>Cosmetic Dermatology</a:t>
            </a:r>
          </a:p>
          <a:p>
            <a:pPr lvl="1"/>
            <a:r>
              <a:rPr lang="en-US" dirty="0"/>
              <a:t>Bariatric/Weight Loss Clinic</a:t>
            </a:r>
          </a:p>
          <a:p>
            <a:pPr lvl="1"/>
            <a:r>
              <a:rPr lang="en-US" dirty="0"/>
              <a:t>Home Health (in process now)</a:t>
            </a:r>
          </a:p>
          <a:p>
            <a:pPr lvl="1"/>
            <a:r>
              <a:rPr lang="en-US" dirty="0"/>
              <a:t>Dialysis Services (in process now)</a:t>
            </a:r>
          </a:p>
          <a:p>
            <a:pPr lvl="1"/>
            <a:r>
              <a:rPr lang="en-US" dirty="0"/>
              <a:t>Behavioral Health (in process now)</a:t>
            </a:r>
          </a:p>
          <a:p>
            <a:pPr marL="457200" lvl="1" indent="0">
              <a:buNone/>
            </a:pPr>
            <a:endParaRPr lang="en-US" dirty="0"/>
          </a:p>
          <a:p>
            <a:pPr marL="457200" lvl="1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526330"/>
      </p:ext>
    </p:extLst>
  </p:cSld>
  <p:clrMapOvr>
    <a:masterClrMapping/>
  </p:clrMapOvr>
  <p:transition spd="med">
    <p:pull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032FD6-040B-49EB-80FF-C60F52EDEB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949569"/>
          </a:xfrm>
        </p:spPr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  <a:t>Current/past manager 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8AF8E4-32C0-46F1-9617-5280FAD92AD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559169"/>
            <a:ext cx="8596668" cy="4482193"/>
          </a:xfrm>
        </p:spPr>
        <p:txBody>
          <a:bodyPr/>
          <a:lstStyle/>
          <a:p>
            <a:r>
              <a:rPr lang="en-US" dirty="0">
                <a:latin typeface="Maiandra GD" panose="020E0502030308020204" pitchFamily="34" charset="0"/>
              </a:rPr>
              <a:t>OJT/Trial &amp; Error</a:t>
            </a:r>
          </a:p>
          <a:p>
            <a:r>
              <a:rPr lang="en-US" dirty="0">
                <a:latin typeface="Maiandra GD" panose="020E0502030308020204" pitchFamily="34" charset="0"/>
              </a:rPr>
              <a:t>Not the best option for a successful transition to new role</a:t>
            </a:r>
          </a:p>
          <a:p>
            <a:r>
              <a:rPr lang="en-US" dirty="0">
                <a:latin typeface="Maiandra GD" panose="020E0502030308020204" pitchFamily="34" charset="0"/>
              </a:rPr>
              <a:t>Sends mixed message to manager about our investment in them and their success as a manager</a:t>
            </a:r>
          </a:p>
          <a:p>
            <a:r>
              <a:rPr lang="en-US" dirty="0">
                <a:latin typeface="Maiandra GD" panose="020E0502030308020204" pitchFamily="34" charset="0"/>
              </a:rPr>
              <a:t>Our culture is something that draws candidates to us, our process to engage managers needs to match that</a:t>
            </a:r>
          </a:p>
        </p:txBody>
      </p:sp>
    </p:spTree>
    <p:extLst>
      <p:ext uri="{BB962C8B-B14F-4D97-AF65-F5344CB8AC3E}">
        <p14:creationId xmlns:p14="http://schemas.microsoft.com/office/powerpoint/2010/main" val="1226546166"/>
      </p:ext>
    </p:extLst>
  </p:cSld>
  <p:clrMapOvr>
    <a:masterClrMapping/>
  </p:clrMapOvr>
  <p:transition spd="med">
    <p:pull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25CEC8A-DA08-4CA5-93D0-BE106A72741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4400" dirty="0">
                <a:solidFill>
                  <a:schemeClr val="tx1"/>
                </a:solidFill>
                <a:latin typeface="Maiandra GD" panose="020E0502030308020204" pitchFamily="34" charset="0"/>
              </a:rPr>
              <a:t>New Manager Orientation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9C55C4A-B37B-447F-A70E-39631B75D66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695938"/>
            <a:ext cx="8596668" cy="5310554"/>
          </a:xfrm>
        </p:spPr>
        <p:txBody>
          <a:bodyPr>
            <a:noAutofit/>
          </a:bodyPr>
          <a:lstStyle/>
          <a:p>
            <a:r>
              <a:rPr lang="en-US" sz="2000" dirty="0">
                <a:latin typeface="Maiandra GD" panose="020E0502030308020204" pitchFamily="34" charset="0"/>
              </a:rPr>
              <a:t>Orientation will activated and scheduled upon the arrival/promotion of a new manager</a:t>
            </a:r>
          </a:p>
          <a:p>
            <a:pPr lvl="1"/>
            <a:r>
              <a:rPr lang="en-US" sz="1800" dirty="0">
                <a:latin typeface="Maiandra GD" panose="020E0502030308020204" pitchFamily="34" charset="0"/>
              </a:rPr>
              <a:t>May combine several if hired in short period of time</a:t>
            </a:r>
          </a:p>
          <a:p>
            <a:pPr marL="457200" lvl="1" indent="0">
              <a:buNone/>
            </a:pPr>
            <a:endParaRPr lang="en-US" sz="1800" dirty="0">
              <a:latin typeface="Maiandra GD" panose="020E0502030308020204" pitchFamily="34" charset="0"/>
            </a:endParaRPr>
          </a:p>
          <a:p>
            <a:r>
              <a:rPr lang="en-US" sz="2000" dirty="0">
                <a:latin typeface="Maiandra GD" panose="020E0502030308020204" pitchFamily="34" charset="0"/>
              </a:rPr>
              <a:t>HR will be primarily responsible for scheduling </a:t>
            </a:r>
          </a:p>
          <a:p>
            <a:pPr lvl="1"/>
            <a:r>
              <a:rPr lang="en-US" sz="1800" dirty="0">
                <a:latin typeface="Maiandra GD" panose="020E0502030308020204" pitchFamily="34" charset="0"/>
              </a:rPr>
              <a:t>Dept managers involved will be expected to make time for this orientation</a:t>
            </a:r>
          </a:p>
        </p:txBody>
      </p:sp>
    </p:spTree>
    <p:extLst>
      <p:ext uri="{BB962C8B-B14F-4D97-AF65-F5344CB8AC3E}">
        <p14:creationId xmlns:p14="http://schemas.microsoft.com/office/powerpoint/2010/main" val="290501405"/>
      </p:ext>
    </p:extLst>
  </p:cSld>
  <p:clrMapOvr>
    <a:masterClrMapping/>
  </p:clrMapOvr>
  <p:transition spd="med">
    <p:pull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0FDFB7F-8F80-48BE-8F24-90BD0BD388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solidFill>
                  <a:schemeClr val="tx1"/>
                </a:solidFill>
                <a:latin typeface="Maiandra GD" panose="020E0502030308020204" pitchFamily="34" charset="0"/>
              </a:rPr>
              <a:t>New Manager Orientation (continued)</a:t>
            </a:r>
            <a:endParaRPr lang="en-US" sz="28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C0133A9-3F40-42DC-A89C-31C095E288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77334" y="1418493"/>
            <a:ext cx="8596668" cy="4622870"/>
          </a:xfrm>
        </p:spPr>
        <p:txBody>
          <a:bodyPr/>
          <a:lstStyle/>
          <a:p>
            <a:r>
              <a:rPr lang="en-US" sz="2000" dirty="0">
                <a:latin typeface="Maiandra GD" panose="020E0502030308020204" pitchFamily="34" charset="0"/>
              </a:rPr>
              <a:t>Orientation will include training from the following departments: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Human Resources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Finance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Payroll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Education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Quality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Information Systems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Environmental Services</a:t>
            </a:r>
          </a:p>
          <a:p>
            <a:pPr lvl="1"/>
            <a:r>
              <a:rPr lang="en-US" sz="2000" dirty="0">
                <a:latin typeface="Maiandra GD" panose="020E0502030308020204" pitchFamily="34" charset="0"/>
              </a:rPr>
              <a:t>Materials Management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528043"/>
      </p:ext>
    </p:extLst>
  </p:cSld>
  <p:clrMapOvr>
    <a:masterClrMapping/>
  </p:clrMapOvr>
  <p:transition spd="med">
    <p:pull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4DF0C-2D50-42B2-938C-FA76302C41F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20615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Maiandra GD" panose="020E0502030308020204" pitchFamily="34" charset="0"/>
              </a:rPr>
              <a:t>Leader training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455D91E-F33A-4E58-A2CC-8D33637CE1A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27312" y="1343025"/>
            <a:ext cx="8596668" cy="4498313"/>
          </a:xfrm>
        </p:spPr>
        <p:txBody>
          <a:bodyPr/>
          <a:lstStyle/>
          <a:p>
            <a:r>
              <a:rPr lang="en-US" dirty="0"/>
              <a:t>In addition, three sessions  (2 hours each) will also occur for each manager that teaches the importance of management and being a leader.  This training includes:</a:t>
            </a:r>
          </a:p>
          <a:p>
            <a:pPr lvl="1"/>
            <a:r>
              <a:rPr lang="en-US" dirty="0"/>
              <a:t>Employee Engagement</a:t>
            </a:r>
          </a:p>
          <a:p>
            <a:pPr lvl="1"/>
            <a:r>
              <a:rPr lang="en-US" dirty="0"/>
              <a:t>Culture of your Employees</a:t>
            </a:r>
          </a:p>
          <a:p>
            <a:pPr lvl="1"/>
            <a:r>
              <a:rPr lang="en-US" dirty="0"/>
              <a:t>Leaders as Managers</a:t>
            </a:r>
          </a:p>
          <a:p>
            <a:pPr lvl="1"/>
            <a:r>
              <a:rPr lang="en-US" dirty="0"/>
              <a:t>Building Effective Teams</a:t>
            </a:r>
          </a:p>
          <a:p>
            <a:pPr lvl="1"/>
            <a:r>
              <a:rPr lang="en-US" dirty="0"/>
              <a:t>Effective Meetings</a:t>
            </a:r>
          </a:p>
          <a:p>
            <a:pPr lvl="1"/>
            <a:r>
              <a:rPr lang="en-US" dirty="0"/>
              <a:t>Coaching vs Telling</a:t>
            </a:r>
          </a:p>
          <a:p>
            <a:pPr lvl="1"/>
            <a:r>
              <a:rPr lang="en-US" dirty="0"/>
              <a:t>Cultivating Accountability</a:t>
            </a:r>
          </a:p>
          <a:p>
            <a:pPr lvl="1"/>
            <a:r>
              <a:rPr lang="en-US" dirty="0"/>
              <a:t>The Watershed Conversation</a:t>
            </a:r>
          </a:p>
          <a:p>
            <a:pPr lvl="1"/>
            <a:r>
              <a:rPr lang="en-US" dirty="0"/>
              <a:t>Praise and Recognition</a:t>
            </a:r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D3A3603F-A7E5-442C-95C6-9343709635B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994477728"/>
              </p:ext>
            </p:extLst>
          </p:nvPr>
        </p:nvGraphicFramePr>
        <p:xfrm>
          <a:off x="5025646" y="2619997"/>
          <a:ext cx="2852262" cy="2483449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1426131">
                  <a:extLst>
                    <a:ext uri="{9D8B030D-6E8A-4147-A177-3AD203B41FA5}">
                      <a16:colId xmlns:a16="http://schemas.microsoft.com/office/drawing/2014/main" val="3547440328"/>
                    </a:ext>
                  </a:extLst>
                </a:gridCol>
                <a:gridCol w="1426131">
                  <a:extLst>
                    <a:ext uri="{9D8B030D-6E8A-4147-A177-3AD203B41FA5}">
                      <a16:colId xmlns:a16="http://schemas.microsoft.com/office/drawing/2014/main" val="2391292372"/>
                    </a:ext>
                  </a:extLst>
                </a:gridCol>
              </a:tblGrid>
              <a:tr h="1281926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III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Low Culture Fit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High Performance</a:t>
                      </a:r>
                      <a:endParaRPr lang="en-US" sz="1000" b="1" dirty="0">
                        <a:solidFill>
                          <a:srgbClr val="194289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200">
                          <a:effectLst/>
                        </a:rPr>
                        <a:t>IV</a:t>
                      </a:r>
                      <a:endParaRPr lang="en-US" sz="100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High Culture Fit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>
                          <a:effectLst/>
                        </a:rPr>
                        <a:t>High Performance</a:t>
                      </a:r>
                      <a:endParaRPr lang="en-US" sz="1000" b="1">
                        <a:solidFill>
                          <a:srgbClr val="194289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extLst>
                  <a:ext uri="{0D108BD9-81ED-4DB2-BD59-A6C34878D82A}">
                    <a16:rowId xmlns:a16="http://schemas.microsoft.com/office/drawing/2014/main" val="2358542802"/>
                  </a:ext>
                </a:extLst>
              </a:tr>
              <a:tr h="1201523"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effectLst/>
                        </a:rPr>
                        <a:t>I</a:t>
                      </a:r>
                      <a:endParaRPr lang="en-US" sz="1000" dirty="0"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Low Culture Fit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effectLst/>
                        </a:rPr>
                        <a:t>Low Performance</a:t>
                      </a:r>
                      <a:endParaRPr lang="en-US" sz="1000" b="1" dirty="0">
                        <a:solidFill>
                          <a:srgbClr val="194289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2200" dirty="0">
                          <a:solidFill>
                            <a:schemeClr val="bg1"/>
                          </a:solidFill>
                          <a:effectLst/>
                        </a:rPr>
                        <a:t>II</a:t>
                      </a:r>
                      <a:endParaRPr lang="en-US" sz="1000" dirty="0">
                        <a:solidFill>
                          <a:schemeClr val="bg1"/>
                        </a:solidFill>
                        <a:effectLst/>
                      </a:endParaRPr>
                    </a:p>
                    <a:p>
                      <a:pPr marL="0" marR="0" algn="just"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dirty="0">
                          <a:solidFill>
                            <a:schemeClr val="bg1"/>
                          </a:solidFill>
                          <a:effectLst/>
                        </a:rPr>
                        <a:t> 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High Culture Fit</a:t>
                      </a:r>
                    </a:p>
                    <a:p>
                      <a:pPr marL="0" marR="0" algn="ctr">
                        <a:spcBef>
                          <a:spcPts val="200"/>
                        </a:spcBef>
                        <a:spcAft>
                          <a:spcPts val="0"/>
                        </a:spcAft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effectLst/>
                        </a:rPr>
                        <a:t>Low Performance</a:t>
                      </a:r>
                      <a:endParaRPr lang="en-US" sz="1000" b="1" dirty="0">
                        <a:solidFill>
                          <a:schemeClr val="bg1"/>
                        </a:solidFill>
                        <a:effectLst/>
                        <a:latin typeface="Verdana" panose="020B0604030504040204" pitchFamily="34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68580" marR="68580" marT="0" marB="0"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268620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198924054"/>
      </p:ext>
    </p:extLst>
  </p:cSld>
  <p:clrMapOvr>
    <a:masterClrMapping/>
  </p:clrMapOvr>
  <p:transition spd="med">
    <p:pull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4801F67-40F7-415D-8BB5-775BBA18A9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Maiandra GD" panose="020E0502030308020204" pitchFamily="34" charset="0"/>
              </a:rPr>
              <a:t>Expected Outcomes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177329D-9A3F-4B57-AA15-3C822957920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44472" y="1566620"/>
            <a:ext cx="8596668" cy="3880773"/>
          </a:xfrm>
        </p:spPr>
        <p:txBody>
          <a:bodyPr/>
          <a:lstStyle/>
          <a:p>
            <a:r>
              <a:rPr lang="en-US" dirty="0"/>
              <a:t>Better equipped to manage earlier and successfully</a:t>
            </a:r>
          </a:p>
          <a:p>
            <a:r>
              <a:rPr lang="en-US" dirty="0"/>
              <a:t>Engaged right away in their roles and responsibilities </a:t>
            </a:r>
          </a:p>
          <a:p>
            <a:r>
              <a:rPr lang="en-US" dirty="0"/>
              <a:t>Departmental benefits</a:t>
            </a:r>
          </a:p>
          <a:p>
            <a:r>
              <a:rPr lang="en-US" dirty="0"/>
              <a:t>Culture continues to grow in a positive direction</a:t>
            </a:r>
          </a:p>
        </p:txBody>
      </p:sp>
    </p:spTree>
    <p:extLst>
      <p:ext uri="{BB962C8B-B14F-4D97-AF65-F5344CB8AC3E}">
        <p14:creationId xmlns:p14="http://schemas.microsoft.com/office/powerpoint/2010/main" val="1721411413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1949</TotalTime>
  <Words>421</Words>
  <Application>Microsoft Office PowerPoint</Application>
  <PresentationFormat>Widescreen</PresentationFormat>
  <Paragraphs>78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4" baseType="lpstr">
      <vt:lpstr>Arial</vt:lpstr>
      <vt:lpstr>Maiandra GD</vt:lpstr>
      <vt:lpstr>Trebuchet MS</vt:lpstr>
      <vt:lpstr>Verdana</vt:lpstr>
      <vt:lpstr>Wingdings 3</vt:lpstr>
      <vt:lpstr>Facet</vt:lpstr>
      <vt:lpstr>New Manager Orientation</vt:lpstr>
      <vt:lpstr>Why now?</vt:lpstr>
      <vt:lpstr>New Services  </vt:lpstr>
      <vt:lpstr>Current/past manager orientation</vt:lpstr>
      <vt:lpstr>New Manager Orientation</vt:lpstr>
      <vt:lpstr>New Manager Orientation (continued)</vt:lpstr>
      <vt:lpstr>Leader training</vt:lpstr>
      <vt:lpstr>Expected Outcomes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New Manager Orientation</dc:title>
  <dc:creator>Nan Dunning</dc:creator>
  <cp:lastModifiedBy>Stephanie DeMay</cp:lastModifiedBy>
  <cp:revision>21</cp:revision>
  <dcterms:created xsi:type="dcterms:W3CDTF">2022-04-20T13:26:40Z</dcterms:created>
  <dcterms:modified xsi:type="dcterms:W3CDTF">2022-04-28T16:30:19Z</dcterms:modified>
</cp:coreProperties>
</file>