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0" r:id="rId1"/>
  </p:sldMasterIdLst>
  <p:notesMasterIdLst>
    <p:notesMasterId r:id="rId13"/>
  </p:notesMasterIdLst>
  <p:sldIdLst>
    <p:sldId id="264" r:id="rId2"/>
    <p:sldId id="259" r:id="rId3"/>
    <p:sldId id="261" r:id="rId4"/>
    <p:sldId id="262" r:id="rId5"/>
    <p:sldId id="263" r:id="rId6"/>
    <p:sldId id="270" r:id="rId7"/>
    <p:sldId id="265" r:id="rId8"/>
    <p:sldId id="266" r:id="rId9"/>
    <p:sldId id="267" r:id="rId10"/>
    <p:sldId id="268" r:id="rId11"/>
    <p:sldId id="269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6AD8E10-AD69-4836-9AF1-E2E2586B1549}">
          <p14:sldIdLst>
            <p14:sldId id="264"/>
            <p14:sldId id="259"/>
            <p14:sldId id="261"/>
            <p14:sldId id="262"/>
            <p14:sldId id="263"/>
            <p14:sldId id="270"/>
            <p14:sldId id="265"/>
            <p14:sldId id="266"/>
            <p14:sldId id="267"/>
            <p14:sldId id="268"/>
            <p14:sldId id="26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7B3"/>
    <a:srgbClr val="0092B4"/>
    <a:srgbClr val="AAAD00"/>
    <a:srgbClr val="F7A800"/>
    <a:srgbClr val="778592"/>
    <a:srgbClr val="722B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954"/>
    <p:restoredTop sz="94658"/>
  </p:normalViewPr>
  <p:slideViewPr>
    <p:cSldViewPr snapToGrid="0" snapToObjects="1">
      <p:cViewPr varScale="1">
        <p:scale>
          <a:sx n="120" d="100"/>
          <a:sy n="120" d="100"/>
        </p:scale>
        <p:origin x="942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7154F4-F4ED-284B-AB58-DB15F99F4C3E}" type="datetimeFigureOut">
              <a:rPr lang="en-US" smtClean="0"/>
              <a:t>4/28/2022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313C1A-18F5-AB49-9F1A-7D1946732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2828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80857" y="398998"/>
            <a:ext cx="6441510" cy="2387600"/>
          </a:xfrm>
        </p:spPr>
        <p:txBody>
          <a:bodyPr anchor="b">
            <a:normAutofit/>
          </a:bodyPr>
          <a:lstStyle>
            <a:lvl1pPr algn="l">
              <a:defRPr sz="32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96493" y="2855258"/>
            <a:ext cx="5948368" cy="1147484"/>
          </a:xfrm>
        </p:spPr>
        <p:txBody>
          <a:bodyPr>
            <a:normAutofit/>
          </a:bodyPr>
          <a:lstStyle>
            <a:lvl1pPr marL="0" indent="0" algn="l">
              <a:buNone/>
              <a:defRPr sz="1800" i="1">
                <a:solidFill>
                  <a:srgbClr val="F7A8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60208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6670" y="373921"/>
            <a:ext cx="6433508" cy="80760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quarter" idx="10"/>
          </p:nvPr>
        </p:nvSpPr>
        <p:spPr>
          <a:xfrm>
            <a:off x="1986670" y="1402920"/>
            <a:ext cx="5496523" cy="3382118"/>
          </a:xfrm>
        </p:spPr>
        <p:txBody>
          <a:bodyPr lIns="91440" tIns="91440" rIns="91440">
            <a:noAutofit/>
          </a:bodyPr>
          <a:lstStyle>
            <a:lvl1pPr marL="91440" indent="-137160">
              <a:lnSpc>
                <a:spcPct val="100000"/>
              </a:lnSpc>
              <a:defRPr sz="2400">
                <a:solidFill>
                  <a:srgbClr val="0067B3"/>
                </a:solidFill>
              </a:defRPr>
            </a:lvl1pPr>
            <a:lvl2pPr marL="594360" indent="-137160">
              <a:lnSpc>
                <a:spcPct val="100000"/>
              </a:lnSpc>
              <a:defRPr sz="2200">
                <a:solidFill>
                  <a:srgbClr val="0067B3"/>
                </a:solidFill>
              </a:defRPr>
            </a:lvl2pPr>
            <a:lvl3pPr marL="1051560" indent="-137160">
              <a:lnSpc>
                <a:spcPct val="100000"/>
              </a:lnSpc>
              <a:defRPr sz="2000">
                <a:solidFill>
                  <a:srgbClr val="0067B3"/>
                </a:solidFill>
              </a:defRPr>
            </a:lvl3pPr>
            <a:lvl4pPr marL="1508760" indent="-137160">
              <a:lnSpc>
                <a:spcPct val="100000"/>
              </a:lnSpc>
              <a:defRPr sz="1800">
                <a:solidFill>
                  <a:srgbClr val="0067B3"/>
                </a:solidFill>
              </a:defRPr>
            </a:lvl4pPr>
            <a:lvl5pPr marL="1965960" indent="-137160">
              <a:defRPr sz="2800">
                <a:solidFill>
                  <a:srgbClr val="0067B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517492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6670" y="373921"/>
            <a:ext cx="6433508" cy="80760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quarter" idx="10"/>
          </p:nvPr>
        </p:nvSpPr>
        <p:spPr>
          <a:xfrm>
            <a:off x="1986670" y="1402920"/>
            <a:ext cx="5496523" cy="3382118"/>
          </a:xfrm>
        </p:spPr>
        <p:txBody>
          <a:bodyPr lIns="91440" tIns="91440" rIns="91440">
            <a:noAutofit/>
          </a:bodyPr>
          <a:lstStyle>
            <a:lvl1pPr marL="91440" indent="-137160">
              <a:lnSpc>
                <a:spcPct val="100000"/>
              </a:lnSpc>
              <a:defRPr sz="2400">
                <a:solidFill>
                  <a:srgbClr val="0067B3"/>
                </a:solidFill>
              </a:defRPr>
            </a:lvl1pPr>
            <a:lvl2pPr marL="594360" indent="-137160">
              <a:lnSpc>
                <a:spcPct val="100000"/>
              </a:lnSpc>
              <a:defRPr sz="2200">
                <a:solidFill>
                  <a:srgbClr val="0067B3"/>
                </a:solidFill>
              </a:defRPr>
            </a:lvl2pPr>
            <a:lvl3pPr marL="1051560" indent="-137160">
              <a:lnSpc>
                <a:spcPct val="100000"/>
              </a:lnSpc>
              <a:defRPr sz="2000">
                <a:solidFill>
                  <a:srgbClr val="0067B3"/>
                </a:solidFill>
              </a:defRPr>
            </a:lvl3pPr>
            <a:lvl4pPr marL="1508760" indent="-137160">
              <a:lnSpc>
                <a:spcPct val="100000"/>
              </a:lnSpc>
              <a:defRPr sz="1800">
                <a:solidFill>
                  <a:srgbClr val="0067B3"/>
                </a:solidFill>
              </a:defRPr>
            </a:lvl4pPr>
            <a:lvl5pPr marL="1965960" indent="-137160">
              <a:defRPr sz="2800">
                <a:solidFill>
                  <a:srgbClr val="0067B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0130602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6670" y="373921"/>
            <a:ext cx="6433508" cy="80760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quarter" idx="10"/>
          </p:nvPr>
        </p:nvSpPr>
        <p:spPr>
          <a:xfrm>
            <a:off x="1986670" y="1402920"/>
            <a:ext cx="5496523" cy="3382118"/>
          </a:xfrm>
        </p:spPr>
        <p:txBody>
          <a:bodyPr lIns="91440" tIns="91440" rIns="91440">
            <a:noAutofit/>
          </a:bodyPr>
          <a:lstStyle>
            <a:lvl1pPr marL="91440" indent="-137160">
              <a:lnSpc>
                <a:spcPct val="100000"/>
              </a:lnSpc>
              <a:defRPr sz="2400">
                <a:solidFill>
                  <a:srgbClr val="0067B3"/>
                </a:solidFill>
              </a:defRPr>
            </a:lvl1pPr>
            <a:lvl2pPr marL="594360" indent="-137160">
              <a:lnSpc>
                <a:spcPct val="100000"/>
              </a:lnSpc>
              <a:defRPr sz="2200">
                <a:solidFill>
                  <a:srgbClr val="0067B3"/>
                </a:solidFill>
              </a:defRPr>
            </a:lvl2pPr>
            <a:lvl3pPr marL="1051560" indent="-137160">
              <a:lnSpc>
                <a:spcPct val="100000"/>
              </a:lnSpc>
              <a:defRPr sz="2000">
                <a:solidFill>
                  <a:srgbClr val="0067B3"/>
                </a:solidFill>
              </a:defRPr>
            </a:lvl3pPr>
            <a:lvl4pPr marL="1508760" indent="-137160">
              <a:lnSpc>
                <a:spcPct val="100000"/>
              </a:lnSpc>
              <a:defRPr sz="1800">
                <a:solidFill>
                  <a:srgbClr val="0067B3"/>
                </a:solidFill>
              </a:defRPr>
            </a:lvl4pPr>
            <a:lvl5pPr marL="1965960" indent="-137160">
              <a:defRPr sz="2800">
                <a:solidFill>
                  <a:srgbClr val="0067B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1745456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6670" y="373921"/>
            <a:ext cx="6433508" cy="80760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quarter" idx="10"/>
          </p:nvPr>
        </p:nvSpPr>
        <p:spPr>
          <a:xfrm>
            <a:off x="1986670" y="1402920"/>
            <a:ext cx="5496523" cy="3382118"/>
          </a:xfrm>
        </p:spPr>
        <p:txBody>
          <a:bodyPr lIns="91440" tIns="91440" rIns="91440">
            <a:noAutofit/>
          </a:bodyPr>
          <a:lstStyle>
            <a:lvl1pPr marL="91440" indent="-137160">
              <a:lnSpc>
                <a:spcPct val="100000"/>
              </a:lnSpc>
              <a:defRPr sz="2400">
                <a:solidFill>
                  <a:srgbClr val="0067B3"/>
                </a:solidFill>
              </a:defRPr>
            </a:lvl1pPr>
            <a:lvl2pPr marL="594360" indent="-137160">
              <a:lnSpc>
                <a:spcPct val="100000"/>
              </a:lnSpc>
              <a:defRPr sz="2200">
                <a:solidFill>
                  <a:srgbClr val="0067B3"/>
                </a:solidFill>
              </a:defRPr>
            </a:lvl2pPr>
            <a:lvl3pPr marL="1051560" indent="-137160">
              <a:lnSpc>
                <a:spcPct val="100000"/>
              </a:lnSpc>
              <a:defRPr sz="2000">
                <a:solidFill>
                  <a:srgbClr val="0067B3"/>
                </a:solidFill>
              </a:defRPr>
            </a:lvl3pPr>
            <a:lvl4pPr marL="1508760" indent="-137160">
              <a:lnSpc>
                <a:spcPct val="100000"/>
              </a:lnSpc>
              <a:defRPr sz="1800">
                <a:solidFill>
                  <a:srgbClr val="0067B3"/>
                </a:solidFill>
              </a:defRPr>
            </a:lvl4pPr>
            <a:lvl5pPr marL="1965960" indent="-137160">
              <a:defRPr sz="2800">
                <a:solidFill>
                  <a:srgbClr val="0067B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9353417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6670" y="373921"/>
            <a:ext cx="6433508" cy="80760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quarter" idx="10"/>
          </p:nvPr>
        </p:nvSpPr>
        <p:spPr>
          <a:xfrm>
            <a:off x="1986670" y="1402920"/>
            <a:ext cx="5496523" cy="3382118"/>
          </a:xfrm>
        </p:spPr>
        <p:txBody>
          <a:bodyPr lIns="91440" tIns="91440" rIns="91440">
            <a:noAutofit/>
          </a:bodyPr>
          <a:lstStyle>
            <a:lvl1pPr marL="91440" indent="-137160">
              <a:lnSpc>
                <a:spcPct val="100000"/>
              </a:lnSpc>
              <a:defRPr sz="2400">
                <a:solidFill>
                  <a:srgbClr val="0067B3"/>
                </a:solidFill>
              </a:defRPr>
            </a:lvl1pPr>
            <a:lvl2pPr marL="594360" indent="-137160">
              <a:lnSpc>
                <a:spcPct val="100000"/>
              </a:lnSpc>
              <a:defRPr sz="2200">
                <a:solidFill>
                  <a:srgbClr val="0067B3"/>
                </a:solidFill>
              </a:defRPr>
            </a:lvl2pPr>
            <a:lvl3pPr marL="1051560" indent="-137160">
              <a:lnSpc>
                <a:spcPct val="100000"/>
              </a:lnSpc>
              <a:defRPr sz="2000">
                <a:solidFill>
                  <a:srgbClr val="0067B3"/>
                </a:solidFill>
              </a:defRPr>
            </a:lvl3pPr>
            <a:lvl4pPr marL="1508760" indent="-137160">
              <a:lnSpc>
                <a:spcPct val="100000"/>
              </a:lnSpc>
              <a:defRPr sz="1800">
                <a:solidFill>
                  <a:srgbClr val="0067B3"/>
                </a:solidFill>
              </a:defRPr>
            </a:lvl4pPr>
            <a:lvl5pPr marL="1965960" indent="-137160">
              <a:defRPr sz="2800">
                <a:solidFill>
                  <a:srgbClr val="0067B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808577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13830" y="1145573"/>
            <a:ext cx="6410977" cy="72618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3830" y="2011179"/>
            <a:ext cx="5912443" cy="36868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0158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6" r:id="rId3"/>
    <p:sldLayoutId id="2147483657" r:id="rId4"/>
    <p:sldLayoutId id="2147483658" r:id="rId5"/>
    <p:sldLayoutId id="2147483659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0" i="0" kern="1200">
          <a:solidFill>
            <a:srgbClr val="0067B3"/>
          </a:solidFill>
          <a:latin typeface="Arial" charset="0"/>
          <a:ea typeface="Arial" charset="0"/>
          <a:cs typeface="Arial" charset="0"/>
        </a:defRPr>
      </a:lvl1pPr>
    </p:titleStyle>
    <p:bodyStyle>
      <a:lvl1pPr marL="0" indent="0" algn="l" defTabSz="914400" rtl="0" eaLnBrk="1" latinLnBrk="0" hangingPunct="1">
        <a:lnSpc>
          <a:spcPct val="150000"/>
        </a:lnSpc>
        <a:spcBef>
          <a:spcPts val="1000"/>
        </a:spcBef>
        <a:buFontTx/>
        <a:buNone/>
        <a:defRPr sz="1400" i="0" kern="1200">
          <a:solidFill>
            <a:srgbClr val="778592"/>
          </a:solidFill>
          <a:latin typeface="Arial" charset="0"/>
          <a:ea typeface="Arial" charset="0"/>
          <a:cs typeface="Arial" charset="0"/>
        </a:defRPr>
      </a:lvl1pPr>
      <a:lvl2pPr marL="411480" indent="-13716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400" i="0" kern="1200">
          <a:solidFill>
            <a:srgbClr val="778592"/>
          </a:solidFill>
          <a:latin typeface="Arial" charset="0"/>
          <a:ea typeface="Arial" charset="0"/>
          <a:cs typeface="Arial" charset="0"/>
        </a:defRPr>
      </a:lvl2pPr>
      <a:lvl3pPr marL="868680" indent="-13716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400" i="0" kern="1200">
          <a:solidFill>
            <a:srgbClr val="778592"/>
          </a:solidFill>
          <a:latin typeface="Arial" charset="0"/>
          <a:ea typeface="Arial" charset="0"/>
          <a:cs typeface="Arial" charset="0"/>
        </a:defRPr>
      </a:lvl3pPr>
      <a:lvl4pPr marL="1325880" indent="-13716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400" i="0" kern="1200">
          <a:solidFill>
            <a:srgbClr val="778592"/>
          </a:solidFill>
          <a:latin typeface="Arial" charset="0"/>
          <a:ea typeface="Arial" charset="0"/>
          <a:cs typeface="Arial" charset="0"/>
        </a:defRPr>
      </a:lvl4pPr>
      <a:lvl5pPr marL="1783080" indent="-13716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400" i="0" kern="1200">
          <a:solidFill>
            <a:srgbClr val="778592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Mercyhealth</a:t>
            </a:r>
            <a:r>
              <a:rPr lang="en-US" dirty="0"/>
              <a:t> Hospital Project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Tyler Killpack</a:t>
            </a:r>
          </a:p>
        </p:txBody>
      </p:sp>
    </p:spTree>
    <p:extLst>
      <p:ext uri="{BB962C8B-B14F-4D97-AF65-F5344CB8AC3E}">
        <p14:creationId xmlns:p14="http://schemas.microsoft.com/office/powerpoint/2010/main" val="2352236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297180" indent="-342900">
              <a:buFont typeface="Arial" panose="020B0604020202020204" pitchFamily="34" charset="0"/>
              <a:buChar char="•"/>
            </a:pPr>
            <a:r>
              <a:rPr lang="en-US" dirty="0"/>
              <a:t>Training, Orientations, Occupancy</a:t>
            </a:r>
          </a:p>
          <a:p>
            <a:pPr marL="297180" indent="-342900">
              <a:buFont typeface="Arial" panose="020B0604020202020204" pitchFamily="34" charset="0"/>
              <a:buChar char="•"/>
            </a:pPr>
            <a:r>
              <a:rPr lang="en-US" dirty="0"/>
              <a:t>Marketing Efforts</a:t>
            </a:r>
          </a:p>
          <a:p>
            <a:pPr marL="297180" indent="-342900">
              <a:buFont typeface="Arial" panose="020B0604020202020204" pitchFamily="34" charset="0"/>
              <a:buChar char="•"/>
            </a:pPr>
            <a:r>
              <a:rPr lang="en-US" dirty="0"/>
              <a:t>Continuation of all Groups Mentioned Previously</a:t>
            </a:r>
          </a:p>
          <a:p>
            <a:pPr marL="297180" indent="-342900">
              <a:buFont typeface="Arial" panose="020B0604020202020204" pitchFamily="34" charset="0"/>
              <a:buChar char="•"/>
            </a:pPr>
            <a:r>
              <a:rPr lang="en-US" dirty="0"/>
              <a:t>Phone Numbers</a:t>
            </a:r>
          </a:p>
          <a:p>
            <a:pPr marL="297180" indent="-342900">
              <a:buFont typeface="Arial" panose="020B0604020202020204" pitchFamily="34" charset="0"/>
              <a:buChar char="•"/>
            </a:pPr>
            <a:r>
              <a:rPr lang="en-US" dirty="0"/>
              <a:t>Managed Care Contracting</a:t>
            </a:r>
          </a:p>
          <a:p>
            <a:pPr marL="297180" indent="-342900">
              <a:buFont typeface="Arial" panose="020B0604020202020204" pitchFamily="34" charset="0"/>
              <a:buChar char="•"/>
            </a:pPr>
            <a:r>
              <a:rPr lang="en-US" dirty="0"/>
              <a:t>Non-Clinical Applications</a:t>
            </a:r>
          </a:p>
        </p:txBody>
      </p:sp>
    </p:spTree>
    <p:extLst>
      <p:ext uri="{BB962C8B-B14F-4D97-AF65-F5344CB8AC3E}">
        <p14:creationId xmlns:p14="http://schemas.microsoft.com/office/powerpoint/2010/main" val="33542527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875" y="1303400"/>
            <a:ext cx="8139659" cy="4569119"/>
          </a:xfrm>
        </p:spPr>
      </p:pic>
    </p:spTree>
    <p:extLst>
      <p:ext uri="{BB962C8B-B14F-4D97-AF65-F5344CB8AC3E}">
        <p14:creationId xmlns:p14="http://schemas.microsoft.com/office/powerpoint/2010/main" val="3241939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Core Statement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1986670" y="1402920"/>
            <a:ext cx="5615294" cy="4602902"/>
          </a:xfrm>
        </p:spPr>
        <p:txBody>
          <a:bodyPr/>
          <a:lstStyle/>
          <a:p>
            <a:pPr marL="240030" indent="-285750">
              <a:buFont typeface="Arial" panose="020B0604020202020204" pitchFamily="34" charset="0"/>
              <a:buChar char="•"/>
            </a:pPr>
            <a:r>
              <a:rPr lang="en-US" sz="1800" dirty="0"/>
              <a:t>For this project, I am developing timelines and accountability to operationalize a new hospital to be completed in Spring of 2023.</a:t>
            </a:r>
          </a:p>
          <a:p>
            <a:pPr marL="240030" indent="-285750">
              <a:buFont typeface="Arial" panose="020B0604020202020204" pitchFamily="34" charset="0"/>
              <a:buChar char="•"/>
            </a:pPr>
            <a:r>
              <a:rPr lang="en-US" sz="1800" dirty="0"/>
              <a:t>This project will benefit </a:t>
            </a:r>
            <a:r>
              <a:rPr lang="en-US" sz="1800" dirty="0" err="1"/>
              <a:t>siloed</a:t>
            </a:r>
            <a:r>
              <a:rPr lang="en-US" sz="1800" dirty="0"/>
              <a:t> departments that need project direction for successful opening. E.g. I/S, Nursing, Physician Recruitment, Legal, Supply Chain, and Construction.</a:t>
            </a:r>
          </a:p>
          <a:p>
            <a:pPr marL="240030" indent="-285750">
              <a:buFont typeface="Arial" panose="020B0604020202020204" pitchFamily="34" charset="0"/>
              <a:buChar char="•"/>
            </a:pPr>
            <a:r>
              <a:rPr lang="en-US" sz="1800" dirty="0"/>
              <a:t>This project will change well-meaning effort into guided strategy by centralizing communication and direction.</a:t>
            </a:r>
          </a:p>
          <a:p>
            <a:pPr marL="240030" indent="-285750">
              <a:buFont typeface="Arial" panose="020B0604020202020204" pitchFamily="34" charset="0"/>
              <a:buChar char="•"/>
            </a:pPr>
            <a:r>
              <a:rPr lang="en-US" sz="1800" dirty="0"/>
              <a:t>And benefit the Community!</a:t>
            </a:r>
          </a:p>
        </p:txBody>
      </p:sp>
    </p:spTree>
    <p:extLst>
      <p:ext uri="{BB962C8B-B14F-4D97-AF65-F5344CB8AC3E}">
        <p14:creationId xmlns:p14="http://schemas.microsoft.com/office/powerpoint/2010/main" val="17681208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5963" y="1497755"/>
            <a:ext cx="5497512" cy="3192565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765" y="4171508"/>
            <a:ext cx="4502506" cy="2637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1545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Deliverables and Timeline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6482338" y="1554479"/>
            <a:ext cx="2613904" cy="4324193"/>
          </a:xfrm>
        </p:spPr>
        <p:txBody>
          <a:bodyPr/>
          <a:lstStyle/>
          <a:p>
            <a:pPr marL="297180" indent="-182880">
              <a:buFont typeface="Arial" panose="020B0604020202020204" pitchFamily="34" charset="0"/>
              <a:buChar char="•"/>
            </a:pPr>
            <a:r>
              <a:rPr lang="en-US" sz="1800" dirty="0"/>
              <a:t>Medical Equipment</a:t>
            </a:r>
          </a:p>
          <a:p>
            <a:pPr marL="297180" indent="-182880">
              <a:buFont typeface="Arial" panose="020B0604020202020204" pitchFamily="34" charset="0"/>
              <a:buChar char="•"/>
            </a:pPr>
            <a:r>
              <a:rPr lang="en-US" sz="1800" dirty="0"/>
              <a:t>Staffing</a:t>
            </a:r>
          </a:p>
          <a:p>
            <a:pPr marL="297180" indent="-182880">
              <a:buFont typeface="Arial" panose="020B0604020202020204" pitchFamily="34" charset="0"/>
              <a:buChar char="•"/>
            </a:pPr>
            <a:r>
              <a:rPr lang="en-US" sz="1800" dirty="0"/>
              <a:t>Physician Recruitment</a:t>
            </a:r>
          </a:p>
          <a:p>
            <a:pPr marL="297180" indent="-182880">
              <a:buFont typeface="Arial" panose="020B0604020202020204" pitchFamily="34" charset="0"/>
              <a:buChar char="•"/>
            </a:pPr>
            <a:r>
              <a:rPr lang="en-US" sz="1800" dirty="0"/>
              <a:t>Financial and Clinical Applications</a:t>
            </a:r>
          </a:p>
          <a:p>
            <a:pPr marL="297180" indent="-182880">
              <a:buFont typeface="Arial" panose="020B0604020202020204" pitchFamily="34" charset="0"/>
              <a:buChar char="•"/>
            </a:pPr>
            <a:r>
              <a:rPr lang="en-US" sz="1800" dirty="0"/>
              <a:t>Licensure and Accreditation</a:t>
            </a:r>
          </a:p>
          <a:p>
            <a:pPr marL="297180" indent="-182880">
              <a:buFont typeface="Arial" panose="020B0604020202020204" pitchFamily="34" charset="0"/>
              <a:buChar char="•"/>
            </a:pPr>
            <a:r>
              <a:rPr lang="en-US" sz="1800" dirty="0"/>
              <a:t>Targeting a Spring 2023 Opening</a:t>
            </a:r>
          </a:p>
          <a:p>
            <a:pPr marL="29718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29718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85" y="1554480"/>
            <a:ext cx="6483123" cy="4324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8677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Stakeholders and Buy-In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9140" y="1672331"/>
            <a:ext cx="4594860" cy="34461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965" y="4049290"/>
            <a:ext cx="3581175" cy="23874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492" y="1181525"/>
            <a:ext cx="4301648" cy="2867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9068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29718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65" y="1249363"/>
            <a:ext cx="8291513" cy="237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65" y="3627438"/>
            <a:ext cx="6002963" cy="202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635" y="2314574"/>
            <a:ext cx="2773115" cy="361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34720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Activities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H:\Personal\ICAHN Rural Health Fellowship - 2021-2022\Inpatient Room Number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7362" y="2962275"/>
            <a:ext cx="4133676" cy="338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86025"/>
            <a:ext cx="5010150" cy="3699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495799" cy="2726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83277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Success/Outcomes to Date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1986670" y="1402920"/>
            <a:ext cx="6681080" cy="4502580"/>
          </a:xfrm>
        </p:spPr>
        <p:txBody>
          <a:bodyPr/>
          <a:lstStyle/>
          <a:p>
            <a:pPr marL="297180" indent="-342900">
              <a:buFont typeface="Arial" panose="020B0604020202020204" pitchFamily="34" charset="0"/>
              <a:buChar char="•"/>
            </a:pPr>
            <a:r>
              <a:rPr lang="en-US" dirty="0"/>
              <a:t>Successfully Completed and Approved Staffing and Physician Recruitment Plan</a:t>
            </a:r>
          </a:p>
          <a:p>
            <a:pPr marL="297180" indent="-342900">
              <a:buFont typeface="Arial" panose="020B0604020202020204" pitchFamily="34" charset="0"/>
              <a:buChar char="•"/>
            </a:pPr>
            <a:r>
              <a:rPr lang="en-US" dirty="0"/>
              <a:t>Communication is Centralized and Roles are Identified</a:t>
            </a:r>
          </a:p>
          <a:p>
            <a:pPr marL="297180" indent="-342900">
              <a:buFont typeface="Arial" panose="020B0604020202020204" pitchFamily="34" charset="0"/>
              <a:buChar char="•"/>
            </a:pPr>
            <a:r>
              <a:rPr lang="en-US" dirty="0"/>
              <a:t>Breakout Groups are Reporting Accountability</a:t>
            </a:r>
          </a:p>
          <a:p>
            <a:pPr marL="297180" indent="-342900">
              <a:buFont typeface="Arial" panose="020B0604020202020204" pitchFamily="34" charset="0"/>
              <a:buChar char="•"/>
            </a:pPr>
            <a:r>
              <a:rPr lang="en-US" dirty="0"/>
              <a:t>Opportunities for Staff and Community Engagement</a:t>
            </a:r>
          </a:p>
          <a:p>
            <a:pPr marL="297180" indent="-342900">
              <a:buFont typeface="Arial" panose="020B0604020202020204" pitchFamily="34" charset="0"/>
              <a:buChar char="•"/>
            </a:pPr>
            <a:r>
              <a:rPr lang="en-US" dirty="0"/>
              <a:t>Overall Project Timeline is on Schedule</a:t>
            </a:r>
          </a:p>
          <a:p>
            <a:pPr marL="29718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29718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29718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29718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05115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Barriers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297180" indent="-342900">
              <a:buFont typeface="Arial" panose="020B0604020202020204" pitchFamily="34" charset="0"/>
              <a:buChar char="•"/>
            </a:pPr>
            <a:r>
              <a:rPr lang="en-US" dirty="0"/>
              <a:t>Adapting to Construction Challenges</a:t>
            </a:r>
          </a:p>
          <a:p>
            <a:pPr marL="297180" indent="-342900">
              <a:buFont typeface="Arial" panose="020B0604020202020204" pitchFamily="34" charset="0"/>
              <a:buChar char="•"/>
            </a:pPr>
            <a:r>
              <a:rPr lang="en-US" dirty="0"/>
              <a:t>COVID-19 Surges</a:t>
            </a:r>
          </a:p>
          <a:p>
            <a:pPr marL="297180" indent="-342900">
              <a:buFont typeface="Arial" panose="020B0604020202020204" pitchFamily="34" charset="0"/>
              <a:buChar char="•"/>
            </a:pPr>
            <a:r>
              <a:rPr lang="en-US" dirty="0"/>
              <a:t>Everyone’s “Regular Job”</a:t>
            </a:r>
          </a:p>
          <a:p>
            <a:pPr marL="297180" indent="-342900">
              <a:buFont typeface="Arial" panose="020B0604020202020204" pitchFamily="34" charset="0"/>
              <a:buChar char="•"/>
            </a:pPr>
            <a:r>
              <a:rPr lang="en-US" dirty="0"/>
              <a:t>Staffing Shortages</a:t>
            </a:r>
          </a:p>
          <a:p>
            <a:pPr marL="0" indent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69780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1057</TotalTime>
  <Words>187</Words>
  <Application>Microsoft Office PowerPoint</Application>
  <PresentationFormat>On-screen Show (4:3)</PresentationFormat>
  <Paragraphs>40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Mercyhealth Hospital Project</vt:lpstr>
      <vt:lpstr>Core Statement</vt:lpstr>
      <vt:lpstr>Background</vt:lpstr>
      <vt:lpstr>Deliverables and Timeline</vt:lpstr>
      <vt:lpstr>Stakeholders and Buy-In</vt:lpstr>
      <vt:lpstr>Activities</vt:lpstr>
      <vt:lpstr>Activities</vt:lpstr>
      <vt:lpstr>Success/Outcomes to Date</vt:lpstr>
      <vt:lpstr>Barriers</vt:lpstr>
      <vt:lpstr>Next Steps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Mike T. Thornton</dc:creator>
  <cp:lastModifiedBy>Stephanie DeMay</cp:lastModifiedBy>
  <cp:revision>70</cp:revision>
  <dcterms:created xsi:type="dcterms:W3CDTF">2016-06-03T15:16:51Z</dcterms:created>
  <dcterms:modified xsi:type="dcterms:W3CDTF">2022-04-28T19:35:11Z</dcterms:modified>
</cp:coreProperties>
</file>