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5A70"/>
    <a:srgbClr val="75787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80060" autoAdjust="0"/>
  </p:normalViewPr>
  <p:slideViewPr>
    <p:cSldViewPr snapToGrid="0" snapToObjects="1">
      <p:cViewPr varScale="1">
        <p:scale>
          <a:sx n="87" d="100"/>
          <a:sy n="87" d="100"/>
        </p:scale>
        <p:origin x="250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image" Target="../media/image3.jp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image" Target="../media/image3.jp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D9690E9-52CB-4A01-9E8E-11448C8C4A85}" type="doc">
      <dgm:prSet loTypeId="urn:microsoft.com/office/officeart/2005/8/layout/hProcess10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7BF56860-24BD-4FE2-99B2-9FD20909B315}">
      <dgm:prSet phldrT="[Text]"/>
      <dgm:spPr/>
      <dgm:t>
        <a:bodyPr/>
        <a:lstStyle/>
        <a:p>
          <a:r>
            <a:rPr lang="en-US" dirty="0"/>
            <a:t>Guidelines</a:t>
          </a:r>
        </a:p>
      </dgm:t>
    </dgm:pt>
    <dgm:pt modelId="{0E36ECE7-EBEC-4E6A-8A4E-E4D2EF90FC4B}" type="parTrans" cxnId="{233AF167-D665-49CA-BE8A-281B20A21306}">
      <dgm:prSet/>
      <dgm:spPr/>
      <dgm:t>
        <a:bodyPr/>
        <a:lstStyle/>
        <a:p>
          <a:endParaRPr lang="en-US"/>
        </a:p>
      </dgm:t>
    </dgm:pt>
    <dgm:pt modelId="{6549F4BE-42DB-468C-890E-2B57B30941ED}" type="sibTrans" cxnId="{233AF167-D665-49CA-BE8A-281B20A21306}">
      <dgm:prSet/>
      <dgm:spPr/>
      <dgm:t>
        <a:bodyPr/>
        <a:lstStyle/>
        <a:p>
          <a:endParaRPr lang="en-US"/>
        </a:p>
      </dgm:t>
    </dgm:pt>
    <dgm:pt modelId="{F5C40BFF-D1E7-4D6A-9812-93C847D2D8A7}">
      <dgm:prSet phldrT="[Text]"/>
      <dgm:spPr/>
      <dgm:t>
        <a:bodyPr/>
        <a:lstStyle/>
        <a:p>
          <a:r>
            <a:rPr lang="en-US" dirty="0"/>
            <a:t>Guidelines for billing as non-CAH</a:t>
          </a:r>
        </a:p>
      </dgm:t>
    </dgm:pt>
    <dgm:pt modelId="{178ACF37-2C6A-4F81-9A5F-0D839D4D3AFF}" type="parTrans" cxnId="{D1092D88-2224-4C6F-B73B-9A3298250BE4}">
      <dgm:prSet/>
      <dgm:spPr/>
      <dgm:t>
        <a:bodyPr/>
        <a:lstStyle/>
        <a:p>
          <a:endParaRPr lang="en-US"/>
        </a:p>
      </dgm:t>
    </dgm:pt>
    <dgm:pt modelId="{3D2F7CBD-9A53-404B-B17D-CCCBA26DA0CA}" type="sibTrans" cxnId="{D1092D88-2224-4C6F-B73B-9A3298250BE4}">
      <dgm:prSet/>
      <dgm:spPr/>
      <dgm:t>
        <a:bodyPr/>
        <a:lstStyle/>
        <a:p>
          <a:endParaRPr lang="en-US"/>
        </a:p>
      </dgm:t>
    </dgm:pt>
    <dgm:pt modelId="{A6C5DA65-CB01-451F-AD03-E3C23C1C2E08}">
      <dgm:prSet phldrT="[Text]"/>
      <dgm:spPr/>
      <dgm:t>
        <a:bodyPr/>
        <a:lstStyle/>
        <a:p>
          <a:r>
            <a:rPr lang="en-US" dirty="0"/>
            <a:t>Supervisory Guidelines</a:t>
          </a:r>
        </a:p>
      </dgm:t>
    </dgm:pt>
    <dgm:pt modelId="{64040648-91CD-485F-826B-BE84E1BC6571}" type="parTrans" cxnId="{98470EED-CBB5-451F-89CE-8813F17158D1}">
      <dgm:prSet/>
      <dgm:spPr/>
      <dgm:t>
        <a:bodyPr/>
        <a:lstStyle/>
        <a:p>
          <a:endParaRPr lang="en-US"/>
        </a:p>
      </dgm:t>
    </dgm:pt>
    <dgm:pt modelId="{9F5D5C67-2041-4CC6-ACB5-F466EE09F645}" type="sibTrans" cxnId="{98470EED-CBB5-451F-89CE-8813F17158D1}">
      <dgm:prSet/>
      <dgm:spPr/>
      <dgm:t>
        <a:bodyPr/>
        <a:lstStyle/>
        <a:p>
          <a:endParaRPr lang="en-US"/>
        </a:p>
      </dgm:t>
    </dgm:pt>
    <dgm:pt modelId="{B58EBA1A-B9D5-4142-B592-D4FDAAB53C6A}">
      <dgm:prSet phldrT="[Text]"/>
      <dgm:spPr/>
      <dgm:t>
        <a:bodyPr/>
        <a:lstStyle/>
        <a:p>
          <a:r>
            <a:rPr lang="en-US" dirty="0"/>
            <a:t>ROI</a:t>
          </a:r>
        </a:p>
      </dgm:t>
    </dgm:pt>
    <dgm:pt modelId="{EA21FABF-E189-42FF-BD4F-AAB896332C00}" type="parTrans" cxnId="{28CB95CD-BC59-41F3-88C9-03A9061AFCB0}">
      <dgm:prSet/>
      <dgm:spPr/>
      <dgm:t>
        <a:bodyPr/>
        <a:lstStyle/>
        <a:p>
          <a:endParaRPr lang="en-US"/>
        </a:p>
      </dgm:t>
    </dgm:pt>
    <dgm:pt modelId="{9E45A6E1-4FBA-4A1D-BCCF-8641FCB2A0DC}" type="sibTrans" cxnId="{28CB95CD-BC59-41F3-88C9-03A9061AFCB0}">
      <dgm:prSet/>
      <dgm:spPr/>
      <dgm:t>
        <a:bodyPr/>
        <a:lstStyle/>
        <a:p>
          <a:endParaRPr lang="en-US"/>
        </a:p>
      </dgm:t>
    </dgm:pt>
    <dgm:pt modelId="{CBAAB606-E9E9-4449-B580-11DB8D4B9399}">
      <dgm:prSet phldrT="[Text]"/>
      <dgm:spPr/>
      <dgm:t>
        <a:bodyPr/>
        <a:lstStyle/>
        <a:p>
          <a:r>
            <a:rPr lang="en-US" dirty="0"/>
            <a:t>Payor Mix</a:t>
          </a:r>
        </a:p>
      </dgm:t>
    </dgm:pt>
    <dgm:pt modelId="{A0B1EF02-80C5-4E62-A408-3E1B8333C5D9}" type="parTrans" cxnId="{FD1B7BBC-858F-4F7B-B772-76A8F9C40B48}">
      <dgm:prSet/>
      <dgm:spPr/>
      <dgm:t>
        <a:bodyPr/>
        <a:lstStyle/>
        <a:p>
          <a:endParaRPr lang="en-US"/>
        </a:p>
      </dgm:t>
    </dgm:pt>
    <dgm:pt modelId="{A946D671-7CD9-4981-92F7-F92AC107E14F}" type="sibTrans" cxnId="{FD1B7BBC-858F-4F7B-B772-76A8F9C40B48}">
      <dgm:prSet/>
      <dgm:spPr/>
      <dgm:t>
        <a:bodyPr/>
        <a:lstStyle/>
        <a:p>
          <a:endParaRPr lang="en-US"/>
        </a:p>
      </dgm:t>
    </dgm:pt>
    <dgm:pt modelId="{A2A3AA4B-B9DA-4E52-B63C-27B22BF6CF3D}">
      <dgm:prSet phldrT="[Text]"/>
      <dgm:spPr/>
      <dgm:t>
        <a:bodyPr/>
        <a:lstStyle/>
        <a:p>
          <a:r>
            <a:rPr lang="en-US" dirty="0"/>
            <a:t>Expected Patient Volumes</a:t>
          </a:r>
        </a:p>
      </dgm:t>
    </dgm:pt>
    <dgm:pt modelId="{8E3D617E-7B6D-4B34-9B26-90D4EABB00E9}" type="parTrans" cxnId="{1DBDA510-30C6-4C34-A2FA-3FE57CEF4A3A}">
      <dgm:prSet/>
      <dgm:spPr/>
      <dgm:t>
        <a:bodyPr/>
        <a:lstStyle/>
        <a:p>
          <a:endParaRPr lang="en-US"/>
        </a:p>
      </dgm:t>
    </dgm:pt>
    <dgm:pt modelId="{57CC46ED-E550-42A1-9AEF-90DD2C90F7F1}" type="sibTrans" cxnId="{1DBDA510-30C6-4C34-A2FA-3FE57CEF4A3A}">
      <dgm:prSet/>
      <dgm:spPr/>
      <dgm:t>
        <a:bodyPr/>
        <a:lstStyle/>
        <a:p>
          <a:endParaRPr lang="en-US"/>
        </a:p>
      </dgm:t>
    </dgm:pt>
    <dgm:pt modelId="{9C086BDF-105E-4B31-AFAB-3819920035BA}">
      <dgm:prSet phldrT="[Text]"/>
      <dgm:spPr/>
      <dgm:t>
        <a:bodyPr/>
        <a:lstStyle/>
        <a:p>
          <a:r>
            <a:rPr lang="en-US" dirty="0"/>
            <a:t>Staffing</a:t>
          </a:r>
        </a:p>
      </dgm:t>
    </dgm:pt>
    <dgm:pt modelId="{2F78B666-90F7-4E01-9DF5-B73FD262BBAE}" type="parTrans" cxnId="{C3523412-DEE9-4707-B425-4C0C0F7B31A3}">
      <dgm:prSet/>
      <dgm:spPr/>
      <dgm:t>
        <a:bodyPr/>
        <a:lstStyle/>
        <a:p>
          <a:endParaRPr lang="en-US"/>
        </a:p>
      </dgm:t>
    </dgm:pt>
    <dgm:pt modelId="{4B2DF814-BF6E-495D-BE67-3B57A3816D38}" type="sibTrans" cxnId="{C3523412-DEE9-4707-B425-4C0C0F7B31A3}">
      <dgm:prSet/>
      <dgm:spPr/>
      <dgm:t>
        <a:bodyPr/>
        <a:lstStyle/>
        <a:p>
          <a:endParaRPr lang="en-US"/>
        </a:p>
      </dgm:t>
    </dgm:pt>
    <dgm:pt modelId="{8FB58DE7-A2A6-4BCA-B9AF-A9ABD215B5A9}">
      <dgm:prSet phldrT="[Text]"/>
      <dgm:spPr/>
      <dgm:t>
        <a:bodyPr/>
        <a:lstStyle/>
        <a:p>
          <a:r>
            <a:rPr lang="en-US" dirty="0"/>
            <a:t>Obtaining IN License</a:t>
          </a:r>
        </a:p>
      </dgm:t>
    </dgm:pt>
    <dgm:pt modelId="{D5C8E30C-1FCF-481E-A610-D47BE544FC83}" type="parTrans" cxnId="{4E1924E0-A29E-4B84-8DC7-6041E5E48691}">
      <dgm:prSet/>
      <dgm:spPr/>
      <dgm:t>
        <a:bodyPr/>
        <a:lstStyle/>
        <a:p>
          <a:endParaRPr lang="en-US"/>
        </a:p>
      </dgm:t>
    </dgm:pt>
    <dgm:pt modelId="{EF002AAD-CBD1-419A-839E-D13CB9B03B20}" type="sibTrans" cxnId="{4E1924E0-A29E-4B84-8DC7-6041E5E48691}">
      <dgm:prSet/>
      <dgm:spPr/>
      <dgm:t>
        <a:bodyPr/>
        <a:lstStyle/>
        <a:p>
          <a:endParaRPr lang="en-US"/>
        </a:p>
      </dgm:t>
    </dgm:pt>
    <dgm:pt modelId="{993313A9-8D97-43D0-B0B7-8BFAE541DBC5}">
      <dgm:prSet phldrT="[Text]"/>
      <dgm:spPr/>
      <dgm:t>
        <a:bodyPr/>
        <a:lstStyle/>
        <a:p>
          <a:r>
            <a:rPr lang="en-US" dirty="0"/>
            <a:t>Clinical Skills needed, PT vs. PTA, Support Staff</a:t>
          </a:r>
        </a:p>
      </dgm:t>
    </dgm:pt>
    <dgm:pt modelId="{B11869E0-4955-4EF4-85C6-D20A93D5B2DB}" type="parTrans" cxnId="{2F0AE593-9D07-4A52-B07C-51C8DC0DD931}">
      <dgm:prSet/>
      <dgm:spPr/>
      <dgm:t>
        <a:bodyPr/>
        <a:lstStyle/>
        <a:p>
          <a:endParaRPr lang="en-US"/>
        </a:p>
      </dgm:t>
    </dgm:pt>
    <dgm:pt modelId="{943D9B07-3F50-4A4B-9496-CB6F035734D1}" type="sibTrans" cxnId="{2F0AE593-9D07-4A52-B07C-51C8DC0DD931}">
      <dgm:prSet/>
      <dgm:spPr/>
      <dgm:t>
        <a:bodyPr/>
        <a:lstStyle/>
        <a:p>
          <a:endParaRPr lang="en-US"/>
        </a:p>
      </dgm:t>
    </dgm:pt>
    <dgm:pt modelId="{73630C1F-3A39-45DA-8B25-66A8303573B2}">
      <dgm:prSet phldrT="[Text]"/>
      <dgm:spPr/>
      <dgm:t>
        <a:bodyPr/>
        <a:lstStyle/>
        <a:p>
          <a:r>
            <a:rPr lang="en-US" dirty="0"/>
            <a:t>Reimbursement Structure</a:t>
          </a:r>
        </a:p>
      </dgm:t>
    </dgm:pt>
    <dgm:pt modelId="{576F463A-46B5-42B2-BFCB-3297B337549D}" type="parTrans" cxnId="{6EB5DDC5-E391-48B7-871E-AA2179CB76AA}">
      <dgm:prSet/>
      <dgm:spPr/>
      <dgm:t>
        <a:bodyPr/>
        <a:lstStyle/>
        <a:p>
          <a:endParaRPr lang="en-US"/>
        </a:p>
      </dgm:t>
    </dgm:pt>
    <dgm:pt modelId="{13F385CC-0758-4052-BABF-F4B4E1ED9A39}" type="sibTrans" cxnId="{6EB5DDC5-E391-48B7-871E-AA2179CB76AA}">
      <dgm:prSet/>
      <dgm:spPr/>
      <dgm:t>
        <a:bodyPr/>
        <a:lstStyle/>
        <a:p>
          <a:endParaRPr lang="en-US"/>
        </a:p>
      </dgm:t>
    </dgm:pt>
    <dgm:pt modelId="{EBBC68BC-AD14-4FC5-91CC-58A44575C2B6}">
      <dgm:prSet phldrT="[Text]"/>
      <dgm:spPr/>
      <dgm:t>
        <a:bodyPr/>
        <a:lstStyle/>
        <a:p>
          <a:r>
            <a:rPr lang="en-US" dirty="0"/>
            <a:t>Startup costs</a:t>
          </a:r>
        </a:p>
      </dgm:t>
    </dgm:pt>
    <dgm:pt modelId="{051F53FA-C226-41C2-B9A9-BD08F3F332E7}" type="parTrans" cxnId="{3687CBC5-D90C-447F-ADFF-729704EA4323}">
      <dgm:prSet/>
      <dgm:spPr/>
      <dgm:t>
        <a:bodyPr/>
        <a:lstStyle/>
        <a:p>
          <a:endParaRPr lang="en-US"/>
        </a:p>
      </dgm:t>
    </dgm:pt>
    <dgm:pt modelId="{F50E838A-F093-4FD2-B803-25BB14C221C8}" type="sibTrans" cxnId="{3687CBC5-D90C-447F-ADFF-729704EA4323}">
      <dgm:prSet/>
      <dgm:spPr/>
      <dgm:t>
        <a:bodyPr/>
        <a:lstStyle/>
        <a:p>
          <a:endParaRPr lang="en-US"/>
        </a:p>
      </dgm:t>
    </dgm:pt>
    <dgm:pt modelId="{5A4547DC-4BA9-46DE-8026-54272CB3B814}">
      <dgm:prSet phldrT="[Text]"/>
      <dgm:spPr/>
      <dgm:t>
        <a:bodyPr/>
        <a:lstStyle/>
        <a:p>
          <a:endParaRPr lang="en-US" dirty="0"/>
        </a:p>
      </dgm:t>
    </dgm:pt>
    <dgm:pt modelId="{683DADED-65D4-4E27-BC6A-2203302A958E}" type="parTrans" cxnId="{CF02CFBB-D09B-456B-A2A4-618EADC5802F}">
      <dgm:prSet/>
      <dgm:spPr/>
      <dgm:t>
        <a:bodyPr/>
        <a:lstStyle/>
        <a:p>
          <a:endParaRPr lang="en-US"/>
        </a:p>
      </dgm:t>
    </dgm:pt>
    <dgm:pt modelId="{A98E6505-E84A-4D05-AE71-B4721B7570E6}" type="sibTrans" cxnId="{CF02CFBB-D09B-456B-A2A4-618EADC5802F}">
      <dgm:prSet/>
      <dgm:spPr/>
      <dgm:t>
        <a:bodyPr/>
        <a:lstStyle/>
        <a:p>
          <a:endParaRPr lang="en-US"/>
        </a:p>
      </dgm:t>
    </dgm:pt>
    <dgm:pt modelId="{22EA208F-47B7-42E9-99FA-BEABF15F7081}">
      <dgm:prSet phldrT="[Text]"/>
      <dgm:spPr/>
      <dgm:t>
        <a:bodyPr/>
        <a:lstStyle/>
        <a:p>
          <a:r>
            <a:rPr lang="en-US" dirty="0"/>
            <a:t>IN practice act</a:t>
          </a:r>
        </a:p>
      </dgm:t>
    </dgm:pt>
    <dgm:pt modelId="{0BB0AC50-6748-4B39-ADDC-08207CD22B74}" type="parTrans" cxnId="{C7EDE3B3-4019-4D2E-8799-4C8F3719EE6E}">
      <dgm:prSet/>
      <dgm:spPr/>
      <dgm:t>
        <a:bodyPr/>
        <a:lstStyle/>
        <a:p>
          <a:endParaRPr lang="en-US"/>
        </a:p>
      </dgm:t>
    </dgm:pt>
    <dgm:pt modelId="{C145B6DE-FFED-4729-9BC7-63C25F04F6E3}" type="sibTrans" cxnId="{C7EDE3B3-4019-4D2E-8799-4C8F3719EE6E}">
      <dgm:prSet/>
      <dgm:spPr/>
      <dgm:t>
        <a:bodyPr/>
        <a:lstStyle/>
        <a:p>
          <a:endParaRPr lang="en-US"/>
        </a:p>
      </dgm:t>
    </dgm:pt>
    <dgm:pt modelId="{E203E0C5-709E-4073-9C01-FE66D0657130}" type="pres">
      <dgm:prSet presAssocID="{7D9690E9-52CB-4A01-9E8E-11448C8C4A85}" presName="Name0" presStyleCnt="0">
        <dgm:presLayoutVars>
          <dgm:dir/>
          <dgm:resizeHandles val="exact"/>
        </dgm:presLayoutVars>
      </dgm:prSet>
      <dgm:spPr/>
    </dgm:pt>
    <dgm:pt modelId="{51064636-9E50-41BE-98C6-8B7C5541288D}" type="pres">
      <dgm:prSet presAssocID="{7BF56860-24BD-4FE2-99B2-9FD20909B315}" presName="composite" presStyleCnt="0"/>
      <dgm:spPr/>
    </dgm:pt>
    <dgm:pt modelId="{897FB9A7-5F1F-4A2D-A1C8-6E38198B54E0}" type="pres">
      <dgm:prSet presAssocID="{7BF56860-24BD-4FE2-99B2-9FD20909B315}" presName="imagSh" presStyleLbl="bgImgPlace1" presStyleIdx="0" presStyleCnt="3" custScaleX="10042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45000" r="-45000"/>
          </a:stretch>
        </a:blipFill>
      </dgm:spPr>
    </dgm:pt>
    <dgm:pt modelId="{9AD0190E-EAB7-462E-BDC7-3EC5C4273BFC}" type="pres">
      <dgm:prSet presAssocID="{7BF56860-24BD-4FE2-99B2-9FD20909B315}" presName="txNode" presStyleLbl="node1" presStyleIdx="0" presStyleCnt="3">
        <dgm:presLayoutVars>
          <dgm:bulletEnabled val="1"/>
        </dgm:presLayoutVars>
      </dgm:prSet>
      <dgm:spPr/>
    </dgm:pt>
    <dgm:pt modelId="{5547FC0B-BB69-4781-AD7F-BE4A9D242CF2}" type="pres">
      <dgm:prSet presAssocID="{6549F4BE-42DB-468C-890E-2B57B30941ED}" presName="sibTrans" presStyleLbl="sibTrans2D1" presStyleIdx="0" presStyleCnt="2"/>
      <dgm:spPr/>
    </dgm:pt>
    <dgm:pt modelId="{B2411B3F-F4EE-406D-832D-C5F2ADE85424}" type="pres">
      <dgm:prSet presAssocID="{6549F4BE-42DB-468C-890E-2B57B30941ED}" presName="connTx" presStyleLbl="sibTrans2D1" presStyleIdx="0" presStyleCnt="2"/>
      <dgm:spPr/>
    </dgm:pt>
    <dgm:pt modelId="{A52A447E-E1A4-4728-AB15-64D8BAD5D2B4}" type="pres">
      <dgm:prSet presAssocID="{B58EBA1A-B9D5-4142-B592-D4FDAAB53C6A}" presName="composite" presStyleCnt="0"/>
      <dgm:spPr/>
    </dgm:pt>
    <dgm:pt modelId="{C4A473A3-4AC2-4AA1-9C55-23AD508897B8}" type="pres">
      <dgm:prSet presAssocID="{B58EBA1A-B9D5-4142-B592-D4FDAAB53C6A}" presName="imagSh" presStyleLbl="bgImgPlace1" presStyleIdx="1" presStyleCnt="3"/>
      <dgm:spPr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11000" r="-11000"/>
          </a:stretch>
        </a:blipFill>
      </dgm:spPr>
    </dgm:pt>
    <dgm:pt modelId="{5E1E3621-AAAE-4D15-92E0-1C947F2AEE05}" type="pres">
      <dgm:prSet presAssocID="{B58EBA1A-B9D5-4142-B592-D4FDAAB53C6A}" presName="txNode" presStyleLbl="node1" presStyleIdx="1" presStyleCnt="3">
        <dgm:presLayoutVars>
          <dgm:bulletEnabled val="1"/>
        </dgm:presLayoutVars>
      </dgm:prSet>
      <dgm:spPr/>
    </dgm:pt>
    <dgm:pt modelId="{DB472BEA-6BEA-4647-BFEA-864792F018AA}" type="pres">
      <dgm:prSet presAssocID="{9E45A6E1-4FBA-4A1D-BCCF-8641FCB2A0DC}" presName="sibTrans" presStyleLbl="sibTrans2D1" presStyleIdx="1" presStyleCnt="2"/>
      <dgm:spPr/>
    </dgm:pt>
    <dgm:pt modelId="{A81147E3-1700-4360-82D5-76110E306593}" type="pres">
      <dgm:prSet presAssocID="{9E45A6E1-4FBA-4A1D-BCCF-8641FCB2A0DC}" presName="connTx" presStyleLbl="sibTrans2D1" presStyleIdx="1" presStyleCnt="2"/>
      <dgm:spPr/>
    </dgm:pt>
    <dgm:pt modelId="{C6293FA3-DDB7-4DB9-A42A-A82F3B7E180D}" type="pres">
      <dgm:prSet presAssocID="{9C086BDF-105E-4B31-AFAB-3819920035BA}" presName="composite" presStyleCnt="0"/>
      <dgm:spPr/>
    </dgm:pt>
    <dgm:pt modelId="{3D346DC9-96C1-4D4C-86E2-35CA1BB7691B}" type="pres">
      <dgm:prSet presAssocID="{9C086BDF-105E-4B31-AFAB-3819920035BA}" presName="imagSh" presStyleLbl="bgImgPlace1" presStyleIdx="2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17000" r="-17000"/>
          </a:stretch>
        </a:blipFill>
      </dgm:spPr>
    </dgm:pt>
    <dgm:pt modelId="{1AEB0528-547E-4715-B704-353A90C8C382}" type="pres">
      <dgm:prSet presAssocID="{9C086BDF-105E-4B31-AFAB-3819920035BA}" presName="txNode" presStyleLbl="node1" presStyleIdx="2" presStyleCnt="3">
        <dgm:presLayoutVars>
          <dgm:bulletEnabled val="1"/>
        </dgm:presLayoutVars>
      </dgm:prSet>
      <dgm:spPr/>
    </dgm:pt>
  </dgm:ptLst>
  <dgm:cxnLst>
    <dgm:cxn modelId="{DA92AE00-C221-49CF-AD95-8F94D09046F5}" type="presOf" srcId="{A6C5DA65-CB01-451F-AD03-E3C23C1C2E08}" destId="{9AD0190E-EAB7-462E-BDC7-3EC5C4273BFC}" srcOrd="0" destOrd="2" presId="urn:microsoft.com/office/officeart/2005/8/layout/hProcess10"/>
    <dgm:cxn modelId="{1DBDA510-30C6-4C34-A2FA-3FE57CEF4A3A}" srcId="{B58EBA1A-B9D5-4142-B592-D4FDAAB53C6A}" destId="{A2A3AA4B-B9DA-4E52-B63C-27B22BF6CF3D}" srcOrd="2" destOrd="0" parTransId="{8E3D617E-7B6D-4B34-9B26-90D4EABB00E9}" sibTransId="{57CC46ED-E550-42A1-9AEF-90DD2C90F7F1}"/>
    <dgm:cxn modelId="{C3523412-DEE9-4707-B425-4C0C0F7B31A3}" srcId="{7D9690E9-52CB-4A01-9E8E-11448C8C4A85}" destId="{9C086BDF-105E-4B31-AFAB-3819920035BA}" srcOrd="2" destOrd="0" parTransId="{2F78B666-90F7-4E01-9DF5-B73FD262BBAE}" sibTransId="{4B2DF814-BF6E-495D-BE67-3B57A3816D38}"/>
    <dgm:cxn modelId="{DBB5C61F-7E5B-4FC3-821A-1C429658E175}" type="presOf" srcId="{8FB58DE7-A2A6-4BCA-B9AF-A9ABD215B5A9}" destId="{1AEB0528-547E-4715-B704-353A90C8C382}" srcOrd="0" destOrd="1" presId="urn:microsoft.com/office/officeart/2005/8/layout/hProcess10"/>
    <dgm:cxn modelId="{53CA6427-0D25-4E71-8B9F-C63B285B8E61}" type="presOf" srcId="{22EA208F-47B7-42E9-99FA-BEABF15F7081}" destId="{9AD0190E-EAB7-462E-BDC7-3EC5C4273BFC}" srcOrd="0" destOrd="3" presId="urn:microsoft.com/office/officeart/2005/8/layout/hProcess10"/>
    <dgm:cxn modelId="{7D526631-077C-461A-87AA-6FF1BB6F87C9}" type="presOf" srcId="{5A4547DC-4BA9-46DE-8026-54272CB3B814}" destId="{9AD0190E-EAB7-462E-BDC7-3EC5C4273BFC}" srcOrd="0" destOrd="4" presId="urn:microsoft.com/office/officeart/2005/8/layout/hProcess10"/>
    <dgm:cxn modelId="{233AF167-D665-49CA-BE8A-281B20A21306}" srcId="{7D9690E9-52CB-4A01-9E8E-11448C8C4A85}" destId="{7BF56860-24BD-4FE2-99B2-9FD20909B315}" srcOrd="0" destOrd="0" parTransId="{0E36ECE7-EBEC-4E6A-8A4E-E4D2EF90FC4B}" sibTransId="{6549F4BE-42DB-468C-890E-2B57B30941ED}"/>
    <dgm:cxn modelId="{19C9C74C-467C-474B-8748-449D5AE1B2FA}" type="presOf" srcId="{7D9690E9-52CB-4A01-9E8E-11448C8C4A85}" destId="{E203E0C5-709E-4073-9C01-FE66D0657130}" srcOrd="0" destOrd="0" presId="urn:microsoft.com/office/officeart/2005/8/layout/hProcess10"/>
    <dgm:cxn modelId="{C073D759-D4AF-4213-98E7-F07540476897}" type="presOf" srcId="{9E45A6E1-4FBA-4A1D-BCCF-8641FCB2A0DC}" destId="{DB472BEA-6BEA-4647-BFEA-864792F018AA}" srcOrd="0" destOrd="0" presId="urn:microsoft.com/office/officeart/2005/8/layout/hProcess10"/>
    <dgm:cxn modelId="{D2A95881-71FB-433B-A456-0AABEB23649E}" type="presOf" srcId="{73630C1F-3A39-45DA-8B25-66A8303573B2}" destId="{5E1E3621-AAAE-4D15-92E0-1C947F2AEE05}" srcOrd="0" destOrd="2" presId="urn:microsoft.com/office/officeart/2005/8/layout/hProcess10"/>
    <dgm:cxn modelId="{A371AF84-D0C6-42B2-A78B-0FBF94DD93EE}" type="presOf" srcId="{6549F4BE-42DB-468C-890E-2B57B30941ED}" destId="{5547FC0B-BB69-4781-AD7F-BE4A9D242CF2}" srcOrd="0" destOrd="0" presId="urn:microsoft.com/office/officeart/2005/8/layout/hProcess10"/>
    <dgm:cxn modelId="{857EC784-EF19-4CF2-AC7D-FFFFFBF0A070}" type="presOf" srcId="{7BF56860-24BD-4FE2-99B2-9FD20909B315}" destId="{9AD0190E-EAB7-462E-BDC7-3EC5C4273BFC}" srcOrd="0" destOrd="0" presId="urn:microsoft.com/office/officeart/2005/8/layout/hProcess10"/>
    <dgm:cxn modelId="{D1092D88-2224-4C6F-B73B-9A3298250BE4}" srcId="{7BF56860-24BD-4FE2-99B2-9FD20909B315}" destId="{F5C40BFF-D1E7-4D6A-9812-93C847D2D8A7}" srcOrd="0" destOrd="0" parTransId="{178ACF37-2C6A-4F81-9A5F-0D839D4D3AFF}" sibTransId="{3D2F7CBD-9A53-404B-B17D-CCCBA26DA0CA}"/>
    <dgm:cxn modelId="{2F0AE593-9D07-4A52-B07C-51C8DC0DD931}" srcId="{9C086BDF-105E-4B31-AFAB-3819920035BA}" destId="{993313A9-8D97-43D0-B0B7-8BFAE541DBC5}" srcOrd="1" destOrd="0" parTransId="{B11869E0-4955-4EF4-85C6-D20A93D5B2DB}" sibTransId="{943D9B07-3F50-4A4B-9496-CB6F035734D1}"/>
    <dgm:cxn modelId="{C7EDE3B3-4019-4D2E-8799-4C8F3719EE6E}" srcId="{7BF56860-24BD-4FE2-99B2-9FD20909B315}" destId="{22EA208F-47B7-42E9-99FA-BEABF15F7081}" srcOrd="2" destOrd="0" parTransId="{0BB0AC50-6748-4B39-ADDC-08207CD22B74}" sibTransId="{C145B6DE-FFED-4729-9BC7-63C25F04F6E3}"/>
    <dgm:cxn modelId="{B2F5ACBA-8AD5-4847-8EAA-8A9BEC3637DD}" type="presOf" srcId="{9C086BDF-105E-4B31-AFAB-3819920035BA}" destId="{1AEB0528-547E-4715-B704-353A90C8C382}" srcOrd="0" destOrd="0" presId="urn:microsoft.com/office/officeart/2005/8/layout/hProcess10"/>
    <dgm:cxn modelId="{CF02CFBB-D09B-456B-A2A4-618EADC5802F}" srcId="{7BF56860-24BD-4FE2-99B2-9FD20909B315}" destId="{5A4547DC-4BA9-46DE-8026-54272CB3B814}" srcOrd="3" destOrd="0" parTransId="{683DADED-65D4-4E27-BC6A-2203302A958E}" sibTransId="{A98E6505-E84A-4D05-AE71-B4721B7570E6}"/>
    <dgm:cxn modelId="{FD1B7BBC-858F-4F7B-B772-76A8F9C40B48}" srcId="{B58EBA1A-B9D5-4142-B592-D4FDAAB53C6A}" destId="{CBAAB606-E9E9-4449-B580-11DB8D4B9399}" srcOrd="0" destOrd="0" parTransId="{A0B1EF02-80C5-4E62-A408-3E1B8333C5D9}" sibTransId="{A946D671-7CD9-4981-92F7-F92AC107E14F}"/>
    <dgm:cxn modelId="{6B6FD7C0-D105-4D3D-B74D-E487A5581DED}" type="presOf" srcId="{F5C40BFF-D1E7-4D6A-9812-93C847D2D8A7}" destId="{9AD0190E-EAB7-462E-BDC7-3EC5C4273BFC}" srcOrd="0" destOrd="1" presId="urn:microsoft.com/office/officeart/2005/8/layout/hProcess10"/>
    <dgm:cxn modelId="{C5EC49C3-2D9D-4AC2-B8A6-6DD44C16F805}" type="presOf" srcId="{B58EBA1A-B9D5-4142-B592-D4FDAAB53C6A}" destId="{5E1E3621-AAAE-4D15-92E0-1C947F2AEE05}" srcOrd="0" destOrd="0" presId="urn:microsoft.com/office/officeart/2005/8/layout/hProcess10"/>
    <dgm:cxn modelId="{3687CBC5-D90C-447F-ADFF-729704EA4323}" srcId="{B58EBA1A-B9D5-4142-B592-D4FDAAB53C6A}" destId="{EBBC68BC-AD14-4FC5-91CC-58A44575C2B6}" srcOrd="3" destOrd="0" parTransId="{051F53FA-C226-41C2-B9A9-BD08F3F332E7}" sibTransId="{F50E838A-F093-4FD2-B803-25BB14C221C8}"/>
    <dgm:cxn modelId="{6EB5DDC5-E391-48B7-871E-AA2179CB76AA}" srcId="{B58EBA1A-B9D5-4142-B592-D4FDAAB53C6A}" destId="{73630C1F-3A39-45DA-8B25-66A8303573B2}" srcOrd="1" destOrd="0" parTransId="{576F463A-46B5-42B2-BFCB-3297B337549D}" sibTransId="{13F385CC-0758-4052-BABF-F4B4E1ED9A39}"/>
    <dgm:cxn modelId="{723EE1CA-9E90-4858-ACFE-B2CFF8DBD626}" type="presOf" srcId="{993313A9-8D97-43D0-B0B7-8BFAE541DBC5}" destId="{1AEB0528-547E-4715-B704-353A90C8C382}" srcOrd="0" destOrd="2" presId="urn:microsoft.com/office/officeart/2005/8/layout/hProcess10"/>
    <dgm:cxn modelId="{28CB95CD-BC59-41F3-88C9-03A9061AFCB0}" srcId="{7D9690E9-52CB-4A01-9E8E-11448C8C4A85}" destId="{B58EBA1A-B9D5-4142-B592-D4FDAAB53C6A}" srcOrd="1" destOrd="0" parTransId="{EA21FABF-E189-42FF-BD4F-AAB896332C00}" sibTransId="{9E45A6E1-4FBA-4A1D-BCCF-8641FCB2A0DC}"/>
    <dgm:cxn modelId="{21319DDB-82FC-4DF4-A3D8-77DB293DB756}" type="presOf" srcId="{CBAAB606-E9E9-4449-B580-11DB8D4B9399}" destId="{5E1E3621-AAAE-4D15-92E0-1C947F2AEE05}" srcOrd="0" destOrd="1" presId="urn:microsoft.com/office/officeart/2005/8/layout/hProcess10"/>
    <dgm:cxn modelId="{AE39FCDC-EA68-4069-8D4F-A010F33A695D}" type="presOf" srcId="{EBBC68BC-AD14-4FC5-91CC-58A44575C2B6}" destId="{5E1E3621-AAAE-4D15-92E0-1C947F2AEE05}" srcOrd="0" destOrd="4" presId="urn:microsoft.com/office/officeart/2005/8/layout/hProcess10"/>
    <dgm:cxn modelId="{4E1924E0-A29E-4B84-8DC7-6041E5E48691}" srcId="{9C086BDF-105E-4B31-AFAB-3819920035BA}" destId="{8FB58DE7-A2A6-4BCA-B9AF-A9ABD215B5A9}" srcOrd="0" destOrd="0" parTransId="{D5C8E30C-1FCF-481E-A610-D47BE544FC83}" sibTransId="{EF002AAD-CBD1-419A-839E-D13CB9B03B20}"/>
    <dgm:cxn modelId="{749F86E6-B315-472D-BF2C-5CABDDCF24AF}" type="presOf" srcId="{6549F4BE-42DB-468C-890E-2B57B30941ED}" destId="{B2411B3F-F4EE-406D-832D-C5F2ADE85424}" srcOrd="1" destOrd="0" presId="urn:microsoft.com/office/officeart/2005/8/layout/hProcess10"/>
    <dgm:cxn modelId="{98470EED-CBB5-451F-89CE-8813F17158D1}" srcId="{7BF56860-24BD-4FE2-99B2-9FD20909B315}" destId="{A6C5DA65-CB01-451F-AD03-E3C23C1C2E08}" srcOrd="1" destOrd="0" parTransId="{64040648-91CD-485F-826B-BE84E1BC6571}" sibTransId="{9F5D5C67-2041-4CC6-ACB5-F466EE09F645}"/>
    <dgm:cxn modelId="{F8DF32F3-D623-4CC9-A2BD-CD9B8B3EDF2A}" type="presOf" srcId="{A2A3AA4B-B9DA-4E52-B63C-27B22BF6CF3D}" destId="{5E1E3621-AAAE-4D15-92E0-1C947F2AEE05}" srcOrd="0" destOrd="3" presId="urn:microsoft.com/office/officeart/2005/8/layout/hProcess10"/>
    <dgm:cxn modelId="{0D4709FB-853C-49D1-A7DF-BBE5189B2223}" type="presOf" srcId="{9E45A6E1-4FBA-4A1D-BCCF-8641FCB2A0DC}" destId="{A81147E3-1700-4360-82D5-76110E306593}" srcOrd="1" destOrd="0" presId="urn:microsoft.com/office/officeart/2005/8/layout/hProcess10"/>
    <dgm:cxn modelId="{F9211F64-7CFB-4040-AF66-8D4B5D9D961A}" type="presParOf" srcId="{E203E0C5-709E-4073-9C01-FE66D0657130}" destId="{51064636-9E50-41BE-98C6-8B7C5541288D}" srcOrd="0" destOrd="0" presId="urn:microsoft.com/office/officeart/2005/8/layout/hProcess10"/>
    <dgm:cxn modelId="{BA3B13E9-FC7F-45C2-B395-6C2DD1A33CD5}" type="presParOf" srcId="{51064636-9E50-41BE-98C6-8B7C5541288D}" destId="{897FB9A7-5F1F-4A2D-A1C8-6E38198B54E0}" srcOrd="0" destOrd="0" presId="urn:microsoft.com/office/officeart/2005/8/layout/hProcess10"/>
    <dgm:cxn modelId="{C56118E3-2E79-4726-8FCC-9A7907748C29}" type="presParOf" srcId="{51064636-9E50-41BE-98C6-8B7C5541288D}" destId="{9AD0190E-EAB7-462E-BDC7-3EC5C4273BFC}" srcOrd="1" destOrd="0" presId="urn:microsoft.com/office/officeart/2005/8/layout/hProcess10"/>
    <dgm:cxn modelId="{DC62D232-63C4-4D6D-8C2A-8606B21725E7}" type="presParOf" srcId="{E203E0C5-709E-4073-9C01-FE66D0657130}" destId="{5547FC0B-BB69-4781-AD7F-BE4A9D242CF2}" srcOrd="1" destOrd="0" presId="urn:microsoft.com/office/officeart/2005/8/layout/hProcess10"/>
    <dgm:cxn modelId="{BBDB93D8-1F68-48C5-9570-8FF2A5FCEF93}" type="presParOf" srcId="{5547FC0B-BB69-4781-AD7F-BE4A9D242CF2}" destId="{B2411B3F-F4EE-406D-832D-C5F2ADE85424}" srcOrd="0" destOrd="0" presId="urn:microsoft.com/office/officeart/2005/8/layout/hProcess10"/>
    <dgm:cxn modelId="{D860D481-69E5-4B05-A42B-7744961DDE8A}" type="presParOf" srcId="{E203E0C5-709E-4073-9C01-FE66D0657130}" destId="{A52A447E-E1A4-4728-AB15-64D8BAD5D2B4}" srcOrd="2" destOrd="0" presId="urn:microsoft.com/office/officeart/2005/8/layout/hProcess10"/>
    <dgm:cxn modelId="{E431DFBC-DB97-49C8-8F93-0A647AC8D60A}" type="presParOf" srcId="{A52A447E-E1A4-4728-AB15-64D8BAD5D2B4}" destId="{C4A473A3-4AC2-4AA1-9C55-23AD508897B8}" srcOrd="0" destOrd="0" presId="urn:microsoft.com/office/officeart/2005/8/layout/hProcess10"/>
    <dgm:cxn modelId="{42536DAA-DA99-45AD-B389-6D5ADD54CA76}" type="presParOf" srcId="{A52A447E-E1A4-4728-AB15-64D8BAD5D2B4}" destId="{5E1E3621-AAAE-4D15-92E0-1C947F2AEE05}" srcOrd="1" destOrd="0" presId="urn:microsoft.com/office/officeart/2005/8/layout/hProcess10"/>
    <dgm:cxn modelId="{48076F9C-5E27-45A0-8D58-D96FA6FF96B9}" type="presParOf" srcId="{E203E0C5-709E-4073-9C01-FE66D0657130}" destId="{DB472BEA-6BEA-4647-BFEA-864792F018AA}" srcOrd="3" destOrd="0" presId="urn:microsoft.com/office/officeart/2005/8/layout/hProcess10"/>
    <dgm:cxn modelId="{7C4E89CF-F757-4ADE-8413-B5AF8241AF2B}" type="presParOf" srcId="{DB472BEA-6BEA-4647-BFEA-864792F018AA}" destId="{A81147E3-1700-4360-82D5-76110E306593}" srcOrd="0" destOrd="0" presId="urn:microsoft.com/office/officeart/2005/8/layout/hProcess10"/>
    <dgm:cxn modelId="{2FAADAE8-976F-4BE4-8D20-33F8F12EBDE0}" type="presParOf" srcId="{E203E0C5-709E-4073-9C01-FE66D0657130}" destId="{C6293FA3-DDB7-4DB9-A42A-A82F3B7E180D}" srcOrd="4" destOrd="0" presId="urn:microsoft.com/office/officeart/2005/8/layout/hProcess10"/>
    <dgm:cxn modelId="{70E34146-8862-4D52-AD1E-896B576719D7}" type="presParOf" srcId="{C6293FA3-DDB7-4DB9-A42A-A82F3B7E180D}" destId="{3D346DC9-96C1-4D4C-86E2-35CA1BB7691B}" srcOrd="0" destOrd="0" presId="urn:microsoft.com/office/officeart/2005/8/layout/hProcess10"/>
    <dgm:cxn modelId="{FED9C39C-2532-4B68-86CD-BE4692CD47C0}" type="presParOf" srcId="{C6293FA3-DDB7-4DB9-A42A-A82F3B7E180D}" destId="{1AEB0528-547E-4715-B704-353A90C8C382}" srcOrd="1" destOrd="0" presId="urn:microsoft.com/office/officeart/2005/8/layout/hProcess10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CF9E6F6-6116-4F91-A558-915F735E9033}" type="doc">
      <dgm:prSet loTypeId="urn:microsoft.com/office/officeart/2009/3/layout/PlusandMinus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A9D589EA-5A79-44D0-B6B6-26A1D1418ED9}">
      <dgm:prSet phldrT="[Text]"/>
      <dgm:spPr/>
      <dgm:t>
        <a:bodyPr/>
        <a:lstStyle/>
        <a:p>
          <a:r>
            <a:rPr lang="en-US" dirty="0">
              <a:latin typeface="Gotham-Bold"/>
            </a:rPr>
            <a:t>Provider support</a:t>
          </a:r>
        </a:p>
        <a:p>
          <a:r>
            <a:rPr lang="en-US" dirty="0">
              <a:latin typeface="Gotham-Bold"/>
            </a:rPr>
            <a:t>Staffing opportunities</a:t>
          </a:r>
        </a:p>
        <a:p>
          <a:r>
            <a:rPr lang="en-US" dirty="0">
              <a:latin typeface="Gotham-Bold"/>
            </a:rPr>
            <a:t>ROI </a:t>
          </a:r>
        </a:p>
        <a:p>
          <a:r>
            <a:rPr lang="en-US" dirty="0">
              <a:latin typeface="Gotham-Bold"/>
            </a:rPr>
            <a:t>Space</a:t>
          </a:r>
        </a:p>
      </dgm:t>
    </dgm:pt>
    <dgm:pt modelId="{310323C6-3FE6-45DF-979E-CC9F5C956968}" type="parTrans" cxnId="{74CC3ADF-4E4B-466B-8A4C-F4B84DA71F76}">
      <dgm:prSet/>
      <dgm:spPr/>
      <dgm:t>
        <a:bodyPr/>
        <a:lstStyle/>
        <a:p>
          <a:endParaRPr lang="en-US"/>
        </a:p>
      </dgm:t>
    </dgm:pt>
    <dgm:pt modelId="{BB41020B-BC70-45BF-B17D-16AF6FDA4B97}" type="sibTrans" cxnId="{74CC3ADF-4E4B-466B-8A4C-F4B84DA71F76}">
      <dgm:prSet/>
      <dgm:spPr/>
      <dgm:t>
        <a:bodyPr/>
        <a:lstStyle/>
        <a:p>
          <a:endParaRPr lang="en-US"/>
        </a:p>
      </dgm:t>
    </dgm:pt>
    <dgm:pt modelId="{4E10973C-2AFE-4930-8904-98BF04F32A3B}">
      <dgm:prSet phldrT="[Text]"/>
      <dgm:spPr/>
      <dgm:t>
        <a:bodyPr/>
        <a:lstStyle/>
        <a:p>
          <a:r>
            <a:rPr lang="en-US" dirty="0">
              <a:latin typeface="Gotham-Bold"/>
            </a:rPr>
            <a:t>Timeliness obtaining IN licensure</a:t>
          </a:r>
        </a:p>
        <a:p>
          <a:r>
            <a:rPr lang="en-US" dirty="0">
              <a:latin typeface="Gotham-Bold"/>
            </a:rPr>
            <a:t>Construction progress</a:t>
          </a:r>
        </a:p>
        <a:p>
          <a:r>
            <a:rPr lang="en-US" dirty="0">
              <a:latin typeface="Gotham-Bold"/>
            </a:rPr>
            <a:t>CAH vs. Clinic, knowledge on guidelines</a:t>
          </a:r>
        </a:p>
        <a:p>
          <a:r>
            <a:rPr lang="en-US" dirty="0">
              <a:latin typeface="Gotham-Bold"/>
            </a:rPr>
            <a:t>My timeline vs. administration’s timeline</a:t>
          </a:r>
        </a:p>
        <a:p>
          <a:endParaRPr lang="en-US" dirty="0"/>
        </a:p>
      </dgm:t>
    </dgm:pt>
    <dgm:pt modelId="{46907977-4995-4B37-BC85-57481A54209D}" type="parTrans" cxnId="{4AD2314E-8144-4D6A-9E82-0C15A5E50A1C}">
      <dgm:prSet/>
      <dgm:spPr/>
      <dgm:t>
        <a:bodyPr/>
        <a:lstStyle/>
        <a:p>
          <a:endParaRPr lang="en-US"/>
        </a:p>
      </dgm:t>
    </dgm:pt>
    <dgm:pt modelId="{338F76E9-9254-4E7D-AAC4-7495E43C9F84}" type="sibTrans" cxnId="{4AD2314E-8144-4D6A-9E82-0C15A5E50A1C}">
      <dgm:prSet/>
      <dgm:spPr/>
      <dgm:t>
        <a:bodyPr/>
        <a:lstStyle/>
        <a:p>
          <a:endParaRPr lang="en-US"/>
        </a:p>
      </dgm:t>
    </dgm:pt>
    <dgm:pt modelId="{01719D0D-78B0-43F9-B03B-5792F4E3EA9F}" type="pres">
      <dgm:prSet presAssocID="{7CF9E6F6-6116-4F91-A558-915F735E9033}" presName="Name0" presStyleCnt="0">
        <dgm:presLayoutVars>
          <dgm:chMax val="2"/>
          <dgm:chPref val="2"/>
          <dgm:dir/>
          <dgm:animOne/>
          <dgm:resizeHandles val="exact"/>
        </dgm:presLayoutVars>
      </dgm:prSet>
      <dgm:spPr/>
    </dgm:pt>
    <dgm:pt modelId="{94060DA3-0280-4138-905A-8DAEB9674E39}" type="pres">
      <dgm:prSet presAssocID="{7CF9E6F6-6116-4F91-A558-915F735E9033}" presName="Background" presStyleLbl="bgImgPlace1" presStyleIdx="0" presStyleCnt="1"/>
      <dgm:spPr/>
    </dgm:pt>
    <dgm:pt modelId="{ADFBC8D8-32C4-419C-84C9-834DA35578B3}" type="pres">
      <dgm:prSet presAssocID="{7CF9E6F6-6116-4F91-A558-915F735E9033}" presName="ParentText1" presStyleLbl="revTx" presStyleIdx="0" presStyleCnt="2">
        <dgm:presLayoutVars>
          <dgm:chMax val="0"/>
          <dgm:chPref val="0"/>
          <dgm:bulletEnabled val="1"/>
        </dgm:presLayoutVars>
      </dgm:prSet>
      <dgm:spPr/>
    </dgm:pt>
    <dgm:pt modelId="{9BD2D07C-3536-48A3-8BD6-6E0F57790164}" type="pres">
      <dgm:prSet presAssocID="{7CF9E6F6-6116-4F91-A558-915F735E9033}" presName="ParentText2" presStyleLbl="revTx" presStyleIdx="1" presStyleCnt="2">
        <dgm:presLayoutVars>
          <dgm:chMax val="0"/>
          <dgm:chPref val="0"/>
          <dgm:bulletEnabled val="1"/>
        </dgm:presLayoutVars>
      </dgm:prSet>
      <dgm:spPr/>
    </dgm:pt>
    <dgm:pt modelId="{A66B03EA-1739-480A-AFAA-667A0809D4EC}" type="pres">
      <dgm:prSet presAssocID="{7CF9E6F6-6116-4F91-A558-915F735E9033}" presName="Plus" presStyleLbl="alignNode1" presStyleIdx="0" presStyleCnt="2"/>
      <dgm:spPr/>
    </dgm:pt>
    <dgm:pt modelId="{25DEB9AE-F654-4F9B-8234-A505FA52D0E8}" type="pres">
      <dgm:prSet presAssocID="{7CF9E6F6-6116-4F91-A558-915F735E9033}" presName="Minus" presStyleLbl="alignNode1" presStyleIdx="1" presStyleCnt="2"/>
      <dgm:spPr/>
    </dgm:pt>
    <dgm:pt modelId="{FE9CC566-56C4-4518-9124-DB04174461C0}" type="pres">
      <dgm:prSet presAssocID="{7CF9E6F6-6116-4F91-A558-915F735E9033}" presName="Divider" presStyleLbl="parChTrans1D1" presStyleIdx="0" presStyleCnt="1"/>
      <dgm:spPr/>
    </dgm:pt>
  </dgm:ptLst>
  <dgm:cxnLst>
    <dgm:cxn modelId="{181ACA0A-5457-45DD-BF5D-E795B81515B7}" type="presOf" srcId="{7CF9E6F6-6116-4F91-A558-915F735E9033}" destId="{01719D0D-78B0-43F9-B03B-5792F4E3EA9F}" srcOrd="0" destOrd="0" presId="urn:microsoft.com/office/officeart/2009/3/layout/PlusandMinus"/>
    <dgm:cxn modelId="{C408904D-C9A6-4643-A2A8-90A8A707D56A}" type="presOf" srcId="{A9D589EA-5A79-44D0-B6B6-26A1D1418ED9}" destId="{ADFBC8D8-32C4-419C-84C9-834DA35578B3}" srcOrd="0" destOrd="0" presId="urn:microsoft.com/office/officeart/2009/3/layout/PlusandMinus"/>
    <dgm:cxn modelId="{4AD2314E-8144-4D6A-9E82-0C15A5E50A1C}" srcId="{7CF9E6F6-6116-4F91-A558-915F735E9033}" destId="{4E10973C-2AFE-4930-8904-98BF04F32A3B}" srcOrd="1" destOrd="0" parTransId="{46907977-4995-4B37-BC85-57481A54209D}" sibTransId="{338F76E9-9254-4E7D-AAC4-7495E43C9F84}"/>
    <dgm:cxn modelId="{66F96871-10CC-4C63-9794-219D78A54423}" type="presOf" srcId="{4E10973C-2AFE-4930-8904-98BF04F32A3B}" destId="{9BD2D07C-3536-48A3-8BD6-6E0F57790164}" srcOrd="0" destOrd="0" presId="urn:microsoft.com/office/officeart/2009/3/layout/PlusandMinus"/>
    <dgm:cxn modelId="{74CC3ADF-4E4B-466B-8A4C-F4B84DA71F76}" srcId="{7CF9E6F6-6116-4F91-A558-915F735E9033}" destId="{A9D589EA-5A79-44D0-B6B6-26A1D1418ED9}" srcOrd="0" destOrd="0" parTransId="{310323C6-3FE6-45DF-979E-CC9F5C956968}" sibTransId="{BB41020B-BC70-45BF-B17D-16AF6FDA4B97}"/>
    <dgm:cxn modelId="{BEB4635A-9ED9-4C0C-8487-778D261A7FF5}" type="presParOf" srcId="{01719D0D-78B0-43F9-B03B-5792F4E3EA9F}" destId="{94060DA3-0280-4138-905A-8DAEB9674E39}" srcOrd="0" destOrd="0" presId="urn:microsoft.com/office/officeart/2009/3/layout/PlusandMinus"/>
    <dgm:cxn modelId="{F46EBCB5-91B8-4C4C-BF6C-5DA892D16328}" type="presParOf" srcId="{01719D0D-78B0-43F9-B03B-5792F4E3EA9F}" destId="{ADFBC8D8-32C4-419C-84C9-834DA35578B3}" srcOrd="1" destOrd="0" presId="urn:microsoft.com/office/officeart/2009/3/layout/PlusandMinus"/>
    <dgm:cxn modelId="{51C1AB0E-B90A-4FA0-82BC-8210E5940157}" type="presParOf" srcId="{01719D0D-78B0-43F9-B03B-5792F4E3EA9F}" destId="{9BD2D07C-3536-48A3-8BD6-6E0F57790164}" srcOrd="2" destOrd="0" presId="urn:microsoft.com/office/officeart/2009/3/layout/PlusandMinus"/>
    <dgm:cxn modelId="{278B56C2-C370-4A34-A2E0-02471870245A}" type="presParOf" srcId="{01719D0D-78B0-43F9-B03B-5792F4E3EA9F}" destId="{A66B03EA-1739-480A-AFAA-667A0809D4EC}" srcOrd="3" destOrd="0" presId="urn:microsoft.com/office/officeart/2009/3/layout/PlusandMinus"/>
    <dgm:cxn modelId="{F1E4F058-4505-42A1-A383-AA7D30A3E5B0}" type="presParOf" srcId="{01719D0D-78B0-43F9-B03B-5792F4E3EA9F}" destId="{25DEB9AE-F654-4F9B-8234-A505FA52D0E8}" srcOrd="4" destOrd="0" presId="urn:microsoft.com/office/officeart/2009/3/layout/PlusandMinus"/>
    <dgm:cxn modelId="{8593E964-058A-4E5E-A4CA-1C510A908D87}" type="presParOf" srcId="{01719D0D-78B0-43F9-B03B-5792F4E3EA9F}" destId="{FE9CC566-56C4-4518-9124-DB04174461C0}" srcOrd="5" destOrd="0" presId="urn:microsoft.com/office/officeart/2009/3/layout/PlusandMinus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97FB9A7-5F1F-4A2D-A1C8-6E38198B54E0}">
      <dsp:nvSpPr>
        <dsp:cNvPr id="0" name=""/>
        <dsp:cNvSpPr/>
      </dsp:nvSpPr>
      <dsp:spPr>
        <a:xfrm>
          <a:off x="2029" y="1364123"/>
          <a:ext cx="1917679" cy="1909582"/>
        </a:xfrm>
        <a:prstGeom prst="roundRect">
          <a:avLst>
            <a:gd name="adj" fmla="val 10000"/>
          </a:avLst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45000" r="-45000"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AD0190E-EAB7-462E-BDC7-3EC5C4273BFC}">
      <dsp:nvSpPr>
        <dsp:cNvPr id="0" name=""/>
        <dsp:cNvSpPr/>
      </dsp:nvSpPr>
      <dsp:spPr>
        <a:xfrm>
          <a:off x="316939" y="2509873"/>
          <a:ext cx="1909582" cy="190958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Guidelines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400" kern="1200" dirty="0"/>
            <a:t>Guidelines for billing as non-CAH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400" kern="1200" dirty="0"/>
            <a:t>Supervisory Guidelines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400" kern="1200" dirty="0"/>
            <a:t>IN practice act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1400" kern="1200" dirty="0"/>
        </a:p>
      </dsp:txBody>
      <dsp:txXfrm>
        <a:off x="372869" y="2565803"/>
        <a:ext cx="1797722" cy="1797722"/>
      </dsp:txXfrm>
    </dsp:sp>
    <dsp:sp modelId="{5547FC0B-BB69-4781-AD7F-BE4A9D242CF2}">
      <dsp:nvSpPr>
        <dsp:cNvPr id="0" name=""/>
        <dsp:cNvSpPr/>
      </dsp:nvSpPr>
      <dsp:spPr>
        <a:xfrm>
          <a:off x="2286119" y="2089492"/>
          <a:ext cx="366410" cy="458846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500" kern="1200"/>
        </a:p>
      </dsp:txBody>
      <dsp:txXfrm>
        <a:off x="2286119" y="2181261"/>
        <a:ext cx="256487" cy="275308"/>
      </dsp:txXfrm>
    </dsp:sp>
    <dsp:sp modelId="{C4A473A3-4AC2-4AA1-9C55-23AD508897B8}">
      <dsp:nvSpPr>
        <dsp:cNvPr id="0" name=""/>
        <dsp:cNvSpPr/>
      </dsp:nvSpPr>
      <dsp:spPr>
        <a:xfrm>
          <a:off x="2966596" y="1364123"/>
          <a:ext cx="1909582" cy="1909582"/>
        </a:xfrm>
        <a:prstGeom prst="roundRect">
          <a:avLst>
            <a:gd name="adj" fmla="val 10000"/>
          </a:avLst>
        </a:prstGeom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11000" r="-11000"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E1E3621-AAAE-4D15-92E0-1C947F2AEE05}">
      <dsp:nvSpPr>
        <dsp:cNvPr id="0" name=""/>
        <dsp:cNvSpPr/>
      </dsp:nvSpPr>
      <dsp:spPr>
        <a:xfrm>
          <a:off x="3277458" y="2509873"/>
          <a:ext cx="1909582" cy="190958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ROI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400" kern="1200" dirty="0"/>
            <a:t>Payor Mix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400" kern="1200" dirty="0"/>
            <a:t>Reimbursement Structure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400" kern="1200" dirty="0"/>
            <a:t>Expected Patient Volumes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400" kern="1200" dirty="0"/>
            <a:t>Startup costs</a:t>
          </a:r>
        </a:p>
      </dsp:txBody>
      <dsp:txXfrm>
        <a:off x="3333388" y="2565803"/>
        <a:ext cx="1797722" cy="1797722"/>
      </dsp:txXfrm>
    </dsp:sp>
    <dsp:sp modelId="{DB472BEA-6BEA-4647-BFEA-864792F018AA}">
      <dsp:nvSpPr>
        <dsp:cNvPr id="0" name=""/>
        <dsp:cNvSpPr/>
      </dsp:nvSpPr>
      <dsp:spPr>
        <a:xfrm>
          <a:off x="5244007" y="2089492"/>
          <a:ext cx="367827" cy="458846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500" kern="1200"/>
        </a:p>
      </dsp:txBody>
      <dsp:txXfrm>
        <a:off x="5244007" y="2181261"/>
        <a:ext cx="257479" cy="275308"/>
      </dsp:txXfrm>
    </dsp:sp>
    <dsp:sp modelId="{3D346DC9-96C1-4D4C-86E2-35CA1BB7691B}">
      <dsp:nvSpPr>
        <dsp:cNvPr id="0" name=""/>
        <dsp:cNvSpPr/>
      </dsp:nvSpPr>
      <dsp:spPr>
        <a:xfrm>
          <a:off x="5927115" y="1364123"/>
          <a:ext cx="1909582" cy="1909582"/>
        </a:xfrm>
        <a:prstGeom prst="roundRect">
          <a:avLst>
            <a:gd name="adj" fmla="val 10000"/>
          </a:avLst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17000" r="-17000"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AEB0528-547E-4715-B704-353A90C8C382}">
      <dsp:nvSpPr>
        <dsp:cNvPr id="0" name=""/>
        <dsp:cNvSpPr/>
      </dsp:nvSpPr>
      <dsp:spPr>
        <a:xfrm>
          <a:off x="6237978" y="2509873"/>
          <a:ext cx="1909582" cy="190958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Staffing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400" kern="1200" dirty="0"/>
            <a:t>Obtaining IN License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400" kern="1200" dirty="0"/>
            <a:t>Clinical Skills needed, PT vs. PTA, Support Staff</a:t>
          </a:r>
        </a:p>
      </dsp:txBody>
      <dsp:txXfrm>
        <a:off x="6293908" y="2565803"/>
        <a:ext cx="1797722" cy="179772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4060DA3-0280-4138-905A-8DAEB9674E39}">
      <dsp:nvSpPr>
        <dsp:cNvPr id="0" name=""/>
        <dsp:cNvSpPr/>
      </dsp:nvSpPr>
      <dsp:spPr>
        <a:xfrm>
          <a:off x="614799" y="1151780"/>
          <a:ext cx="5943062" cy="3071338"/>
        </a:xfrm>
        <a:prstGeom prst="rect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DFBC8D8-32C4-419C-84C9-834DA35578B3}">
      <dsp:nvSpPr>
        <dsp:cNvPr id="0" name=""/>
        <dsp:cNvSpPr/>
      </dsp:nvSpPr>
      <dsp:spPr>
        <a:xfrm>
          <a:off x="792408" y="1510977"/>
          <a:ext cx="2759766" cy="262749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6195" tIns="36195" rIns="36195" bIns="36195" numCol="1" spcCol="1270" anchor="t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>
              <a:latin typeface="Gotham-Bold"/>
            </a:rPr>
            <a:t>Provider support</a:t>
          </a:r>
        </a:p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>
              <a:latin typeface="Gotham-Bold"/>
            </a:rPr>
            <a:t>Staffing opportunities</a:t>
          </a:r>
        </a:p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>
              <a:latin typeface="Gotham-Bold"/>
            </a:rPr>
            <a:t>ROI </a:t>
          </a:r>
        </a:p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>
              <a:latin typeface="Gotham-Bold"/>
            </a:rPr>
            <a:t>Space</a:t>
          </a:r>
        </a:p>
      </dsp:txBody>
      <dsp:txXfrm>
        <a:off x="792408" y="1510977"/>
        <a:ext cx="2759766" cy="2627492"/>
      </dsp:txXfrm>
    </dsp:sp>
    <dsp:sp modelId="{9BD2D07C-3536-48A3-8BD6-6E0F57790164}">
      <dsp:nvSpPr>
        <dsp:cNvPr id="0" name=""/>
        <dsp:cNvSpPr/>
      </dsp:nvSpPr>
      <dsp:spPr>
        <a:xfrm>
          <a:off x="3613655" y="1510977"/>
          <a:ext cx="2759766" cy="262749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6195" tIns="36195" rIns="36195" bIns="36195" numCol="1" spcCol="1270" anchor="t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>
              <a:latin typeface="Gotham-Bold"/>
            </a:rPr>
            <a:t>Timeliness obtaining IN licensure</a:t>
          </a:r>
        </a:p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>
              <a:latin typeface="Gotham-Bold"/>
            </a:rPr>
            <a:t>Construction progress</a:t>
          </a:r>
        </a:p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>
              <a:latin typeface="Gotham-Bold"/>
            </a:rPr>
            <a:t>CAH vs. Clinic, knowledge on guidelines</a:t>
          </a:r>
        </a:p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>
              <a:latin typeface="Gotham-Bold"/>
            </a:rPr>
            <a:t>My timeline vs. administration’s timeline</a:t>
          </a:r>
        </a:p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900" kern="1200" dirty="0"/>
        </a:p>
      </dsp:txBody>
      <dsp:txXfrm>
        <a:off x="3613655" y="1510977"/>
        <a:ext cx="2759766" cy="2627492"/>
      </dsp:txXfrm>
    </dsp:sp>
    <dsp:sp modelId="{A66B03EA-1739-480A-AFAA-667A0809D4EC}">
      <dsp:nvSpPr>
        <dsp:cNvPr id="0" name=""/>
        <dsp:cNvSpPr/>
      </dsp:nvSpPr>
      <dsp:spPr>
        <a:xfrm>
          <a:off x="0" y="537138"/>
          <a:ext cx="1161288" cy="1161288"/>
        </a:xfrm>
        <a:prstGeom prst="plus">
          <a:avLst>
            <a:gd name="adj" fmla="val 328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5DEB9AE-F654-4F9B-8234-A505FA52D0E8}">
      <dsp:nvSpPr>
        <dsp:cNvPr id="0" name=""/>
        <dsp:cNvSpPr/>
      </dsp:nvSpPr>
      <dsp:spPr>
        <a:xfrm>
          <a:off x="5738129" y="954765"/>
          <a:ext cx="1092976" cy="37455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E9CC566-56C4-4518-9124-DB04174461C0}">
      <dsp:nvSpPr>
        <dsp:cNvPr id="0" name=""/>
        <dsp:cNvSpPr/>
      </dsp:nvSpPr>
      <dsp:spPr>
        <a:xfrm>
          <a:off x="3586330" y="1516595"/>
          <a:ext cx="683" cy="2509508"/>
        </a:xfrm>
        <a:prstGeom prst="line">
          <a:avLst/>
        </a:pr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10">
  <dgm:title val=""/>
  <dgm:desc val=""/>
  <dgm:catLst>
    <dgm:cat type="process" pri="3000"/>
    <dgm:cat type="picture" pri="30000"/>
    <dgm:cat type="pictureconvert" pri="3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osite" refType="w"/>
      <dgm:constr type="w" for="ch" ptType="sibTrans" refType="w" refFor="ch" refForName="composite" op="equ" fact="0.3333"/>
      <dgm:constr type="primFontSz" for="des" forName="txNode" op="equ" val="65"/>
      <dgm:constr type="primFontSz" for="des" forName="connTx" op="equ" val="55"/>
      <dgm:constr type="primFontSz" for="des" forName="connTx" refType="primFontSz" refFor="des" refForName="txNode" op="lte" fact="0.8"/>
    </dgm:constrLst>
    <dgm:ruleLst/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l" for="ch" forName="imagSh"/>
              <dgm:constr type="w" for="ch" forName="imagSh" refType="w" fact="0.86"/>
              <dgm:constr type="t" for="ch" forName="imagSh"/>
              <dgm:constr type="h" for="ch" forName="imagSh" refType="w" refFor="ch" refForName="imagSh"/>
              <dgm:constr type="l" for="ch" forName="txNode" refType="w" fact="0.14"/>
              <dgm:constr type="w" for="ch" forName="txNode" refType="w" refFor="ch" refForName="imagSh"/>
              <dgm:constr type="t" for="ch" forName="txNode" refType="h" refFor="ch" refForName="imagSh" fact="0.6"/>
              <dgm:constr type="h" for="ch" forName="txNode" refType="h" refFor="ch" refForName="imagSh"/>
            </dgm:constrLst>
          </dgm:if>
          <dgm:else name="Name7">
            <dgm:constrLst>
              <dgm:constr type="l" for="ch" forName="imagSh" refType="w" fact="0.14"/>
              <dgm:constr type="w" for="ch" forName="imagSh" refType="w" fact="0.86"/>
              <dgm:constr type="t" for="ch" forName="imagSh"/>
              <dgm:constr type="h" for="ch" forName="imagSh" refType="w" refFor="ch" refForName="imagSh"/>
              <dgm:constr type="l" for="ch" forName="txNode"/>
              <dgm:constr type="w" for="ch" forName="txNode" refType="w" refFor="ch" refForName="imagSh"/>
              <dgm:constr type="t" for="ch" forName="txNode" refType="h" refFor="ch" refForName="imagSh" fact="0.6"/>
              <dgm:constr type="h" for="ch" forName="txNode" refType="h" refFor="ch" refForName="imagSh"/>
            </dgm:constrLst>
          </dgm:else>
        </dgm:choose>
        <dgm:ruleLst/>
        <dgm:layoutNode name="imagSh" styleLbl="bgImgPlace1">
          <dgm:alg type="sp"/>
          <dgm:shape xmlns:r="http://schemas.openxmlformats.org/officeDocument/2006/relationships" type="roundRect" r:blip="" blipPhldr="1">
            <dgm:adjLst>
              <dgm:adj idx="1" val="0.1"/>
            </dgm:adjLst>
          </dgm:shape>
          <dgm:presOf/>
          <dgm:constrLst/>
          <dgm:ruleLst/>
        </dgm:layoutNode>
        <dgm:layoutNode name="tx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  <dgm:param type="srcNode" val="imagSh"/>
            <dgm:param type="dstNode" val="imagSh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35"/>
            <dgm:constr type="endPad" refType="connDist" fact="0.3"/>
          </dgm:constrLst>
          <dgm:ruleLst/>
          <dgm:layoutNode name="connTx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9/3/layout/PlusandMinus">
  <dgm:title val=""/>
  <dgm:desc val=""/>
  <dgm:catLst>
    <dgm:cat type="relationship" pri="36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clrData>
  <dgm:layoutNode name="Name0">
    <dgm:varLst>
      <dgm:chMax val="2"/>
      <dgm:chPref val="2"/>
      <dgm:dir/>
      <dgm:animOne/>
      <dgm:resizeHandles val="exact"/>
    </dgm:varLst>
    <dgm:alg type="composite">
      <dgm:param type="ar" val="1.8238"/>
    </dgm:alg>
    <dgm:shape xmlns:r="http://schemas.openxmlformats.org/officeDocument/2006/relationships" r:blip="">
      <dgm:adjLst/>
    </dgm:shape>
    <dgm:choose name="Name1">
      <dgm:if name="Name2" func="var" arg="dir" op="equ" val="norm">
        <dgm:constrLst>
          <dgm:constr type="primFontSz" for="des" ptType="node" op="equ" val="65"/>
          <dgm:constr type="l" for="ch" forName="Background" refType="w" fact="0.09"/>
          <dgm:constr type="t" for="ch" forName="Background" refType="h" fact="0.1641"/>
          <dgm:constr type="w" for="ch" forName="Background" refType="w" fact="0.87"/>
          <dgm:constr type="h" for="ch" forName="Background" refType="h" fact="0.82"/>
          <dgm:constr type="l" for="ch" forName="ParentText1" refType="w" fact="0.116"/>
          <dgm:constr type="t" for="ch" forName="ParentText1" refType="h" fact="0.26"/>
          <dgm:constr type="w" for="ch" forName="ParentText1" refType="w" fact="0.404"/>
          <dgm:constr type="h" for="ch" forName="ParentText1" refType="h" fact="0.7015"/>
          <dgm:constr type="l" for="ch" forName="ParentText2" refType="w" fact="0.529"/>
          <dgm:constr type="t" for="ch" forName="ParentText2" refType="h" fact="0.26"/>
          <dgm:constr type="w" for="ch" forName="ParentText2" refType="w" fact="0.404"/>
          <dgm:constr type="h" for="ch" forName="ParentText2" refType="h" fact="0.7015"/>
          <dgm:constr type="l" for="ch" forName="Plus" refType="w" fact="0"/>
          <dgm:constr type="t" for="ch" forName="Plus" refType="h" fact="0"/>
          <dgm:constr type="w" for="ch" forName="Plus" refType="w" fact="0.17"/>
          <dgm:constr type="h" for="ch" forName="Plus" refType="w" refFor="ch" refForName="Plus"/>
          <dgm:constr type="l" for="ch" forName="Minus" refType="w" fact="0.84"/>
          <dgm:constr type="t" for="ch" forName="Minus" refType="h" fact="0.1115"/>
          <dgm:constr type="w" for="ch" forName="Minus" refType="w" fact="0.16"/>
          <dgm:constr type="h" for="ch" forName="Minus" refType="h" fact="0.1"/>
          <dgm:constr type="l" for="ch" forName="Divider" refType="w" fact="0.525"/>
          <dgm:constr type="t" for="ch" forName="Divider" refType="h" fact="0.2615"/>
          <dgm:constr type="w" for="ch" forName="Divider" refType="w" fact="0.0001"/>
          <dgm:constr type="h" for="ch" forName="Divider" refType="h" fact="0.67"/>
        </dgm:constrLst>
      </dgm:if>
      <dgm:else name="Name3">
        <dgm:constrLst>
          <dgm:constr type="primFontSz" for="des" ptType="node" op="equ" val="65"/>
          <dgm:constr type="r" for="ch" forName="Background" refType="w" fact="-0.09"/>
          <dgm:constr type="t" for="ch" forName="Background" refType="h" fact="0.1641"/>
          <dgm:constr type="w" for="ch" forName="Background" refType="w" fact="0.87"/>
          <dgm:constr type="h" for="ch" forName="Background" refType="h" fact="0.82"/>
          <dgm:constr type="r" for="ch" forName="ParentText1" refType="w" fact="-0.116"/>
          <dgm:constr type="t" for="ch" forName="ParentText1" refType="h" fact="0.26"/>
          <dgm:constr type="w" for="ch" forName="ParentText1" refType="w" fact="0.404"/>
          <dgm:constr type="h" for="ch" forName="ParentText1" refType="h" fact="0.7015"/>
          <dgm:constr type="r" for="ch" forName="ParentText2" refType="w" fact="-0.529"/>
          <dgm:constr type="t" for="ch" forName="ParentText2" refType="h" fact="0.26"/>
          <dgm:constr type="w" for="ch" forName="ParentText2" refType="w" fact="0.404"/>
          <dgm:constr type="h" for="ch" forName="ParentText2" refType="h" fact="0.7015"/>
          <dgm:constr type="r" for="ch" forName="Plus" refType="w" fact="0"/>
          <dgm:constr type="t" for="ch" forName="Plus" refType="h" fact="0"/>
          <dgm:constr type="w" for="ch" forName="Plus" refType="w" fact="0.17"/>
          <dgm:constr type="h" for="ch" forName="Plus" refType="w" refFor="ch" refForName="Plus"/>
          <dgm:constr type="r" for="ch" forName="Minus" refType="w" fact="-0.84"/>
          <dgm:constr type="t" for="ch" forName="Minus" refType="h" fact="0.1115"/>
          <dgm:constr type="w" for="ch" forName="Minus" refType="w" fact="0.16"/>
          <dgm:constr type="h" for="ch" forName="Minus" refType="h" fact="0.1"/>
          <dgm:constr type="r" for="ch" forName="Divider" refType="w" fact="-0.525"/>
          <dgm:constr type="t" for="ch" forName="Divider" refType="h" fact="0.2615"/>
          <dgm:constr type="w" for="ch" forName="Divider" refType="w" fact="0.0001"/>
          <dgm:constr type="h" for="ch" forName="Divider" refType="h" fact="0.67"/>
        </dgm:constrLst>
      </dgm:else>
    </dgm:choose>
    <dgm:layoutNode name="Background" styleLbl="bgImgPlace1">
      <dgm:alg type="sp"/>
      <dgm:shape xmlns:r="http://schemas.openxmlformats.org/officeDocument/2006/relationships" type="rect" r:blip="">
        <dgm:adjLst/>
      </dgm:shape>
      <dgm:presOf/>
    </dgm:layoutNode>
    <dgm:layoutNode name="ParentText1" styleLbl="revTx">
      <dgm:varLst>
        <dgm:chMax val="0"/>
        <dgm:chPref val="0"/>
        <dgm:bulletEnabled val="1"/>
      </dgm:varLst>
      <dgm:alg type="tx">
        <dgm:param type="parTxLTRAlign" val="l"/>
        <dgm:param type="txAnchorVert" val="t"/>
      </dgm:alg>
      <dgm:shape xmlns:r="http://schemas.openxmlformats.org/officeDocument/2006/relationships" type="rect" r:blip="">
        <dgm:adjLst/>
      </dgm:shape>
      <dgm:presOf axis="ch desOrSelf" ptType="node node" st="1 1" cnt="1 0"/>
      <dgm:constrLst>
        <dgm:constr type="lMarg" refType="primFontSz" fact="0.15"/>
        <dgm:constr type="rMarg" refType="primFontSz" fact="0.15"/>
        <dgm:constr type="tMarg" refType="primFontSz" fact="0.15"/>
        <dgm:constr type="bMarg" refType="primFontSz" fact="0.15"/>
      </dgm:constrLst>
      <dgm:ruleLst>
        <dgm:rule type="primFontSz" val="5" fact="NaN" max="NaN"/>
      </dgm:ruleLst>
    </dgm:layoutNode>
    <dgm:layoutNode name="ParentText2" styleLbl="revTx">
      <dgm:varLst>
        <dgm:chMax val="0"/>
        <dgm:chPref val="0"/>
        <dgm:bulletEnabled val="1"/>
      </dgm:varLst>
      <dgm:alg type="tx">
        <dgm:param type="parTxLTRAlign" val="l"/>
        <dgm:param type="txAnchorVert" val="t"/>
      </dgm:alg>
      <dgm:shape xmlns:r="http://schemas.openxmlformats.org/officeDocument/2006/relationships" type="rect" r:blip="">
        <dgm:adjLst/>
      </dgm:shape>
      <dgm:presOf axis="ch desOrSelf" ptType="node node" st="2 1" cnt="1 0"/>
      <dgm:constrLst>
        <dgm:constr type="lMarg" refType="primFontSz" fact="0.15"/>
        <dgm:constr type="rMarg" refType="primFontSz" fact="0.15"/>
        <dgm:constr type="tMarg" refType="primFontSz" fact="0.15"/>
        <dgm:constr type="bMarg" refType="primFontSz" fact="0.15"/>
      </dgm:constrLst>
      <dgm:ruleLst>
        <dgm:rule type="primFontSz" val="5" fact="NaN" max="NaN"/>
      </dgm:ruleLst>
    </dgm:layoutNode>
    <dgm:layoutNode name="Plus" styleLbl="alignNode1">
      <dgm:alg type="sp"/>
      <dgm:shape xmlns:r="http://schemas.openxmlformats.org/officeDocument/2006/relationships" type="plus" r:blip="">
        <dgm:adjLst>
          <dgm:adj idx="1" val="0.3281"/>
        </dgm:adjLst>
      </dgm:shape>
      <dgm:presOf/>
    </dgm:layoutNode>
    <dgm:layoutNode name="Minus" styleLbl="alignNode1">
      <dgm:alg type="sp"/>
      <dgm:shape xmlns:r="http://schemas.openxmlformats.org/officeDocument/2006/relationships" type="rect" r:blip="">
        <dgm:adjLst/>
      </dgm:shape>
      <dgm:presOf/>
    </dgm:layoutNode>
    <dgm:layoutNode name="Divider" styleLbl="parChTrans1D1">
      <dgm:alg type="sp"/>
      <dgm:shape xmlns:r="http://schemas.openxmlformats.org/officeDocument/2006/relationships" type="line" r:blip="">
        <dgm:adjLst/>
      </dgm:shape>
      <dgm:presOf/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9E5A348-3451-4453-BFDF-3D917A24CF80}" type="datetimeFigureOut">
              <a:rPr lang="en-US" smtClean="0"/>
              <a:t>4/28/2022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80D76E0-DE62-45BC-8CE9-EE84E294CF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20364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Building purchased by Horizon Health for Sycamore Pain and Wellness group, who started practice in December 2021.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Pain management group looking to provide comprehensive care to their patients</a:t>
            </a:r>
          </a:p>
          <a:p>
            <a:pPr lvl="1"/>
            <a:r>
              <a:rPr lang="en-US" dirty="0"/>
              <a:t>Ample space for additional service lines at that location</a:t>
            </a:r>
          </a:p>
          <a:p>
            <a:pPr lvl="1"/>
            <a:r>
              <a:rPr lang="en-US" dirty="0"/>
              <a:t>Continuity of care, communication between providers</a:t>
            </a:r>
          </a:p>
          <a:p>
            <a:pPr lvl="1"/>
            <a:r>
              <a:rPr lang="en-US" dirty="0"/>
              <a:t>Improved access to PT services</a:t>
            </a:r>
          </a:p>
          <a:p>
            <a:pPr lvl="1"/>
            <a:r>
              <a:rPr lang="en-US" dirty="0"/>
              <a:t>Capture PT visits ordered at our Terre Haute Specialty Clinic</a:t>
            </a:r>
          </a:p>
          <a:p>
            <a:pPr lvl="1"/>
            <a:endParaRPr lang="en-US" dirty="0"/>
          </a:p>
          <a:p>
            <a:endParaRPr lang="en-US" sz="1200" b="1" i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b="1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Our services</a:t>
            </a:r>
            <a:endParaRPr lang="en-US" sz="1200" b="0" i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Interventional Pain Management</a:t>
            </a:r>
            <a:b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 Nerve Blocks</a:t>
            </a:r>
            <a:b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 Spinal Cord Stimulation</a:t>
            </a:r>
            <a:b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 Pain Pumps</a:t>
            </a:r>
            <a:b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 Other Specialized Procedures and Pain Injections</a:t>
            </a:r>
          </a:p>
          <a:p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Behavioral Health and Mental Health</a:t>
            </a:r>
          </a:p>
          <a:p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Psychiatric Medication Management</a:t>
            </a:r>
          </a:p>
          <a:p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Opioid Management</a:t>
            </a:r>
          </a:p>
          <a:p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Medication Assisted Treatment (Suboxone)</a:t>
            </a:r>
          </a:p>
          <a:p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Osteoporosis Management</a:t>
            </a:r>
          </a:p>
          <a:p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Nutritional Pain Management</a:t>
            </a:r>
          </a:p>
          <a:p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Weight Management</a:t>
            </a:r>
          </a:p>
          <a:p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Tobacco Cessation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80D76E0-DE62-45BC-8CE9-EE84E294CFAD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898838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80D76E0-DE62-45BC-8CE9-EE84E294CFAD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613950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Guidelines</a:t>
            </a:r>
            <a:br>
              <a:rPr lang="en-US" dirty="0"/>
            </a:br>
            <a:r>
              <a:rPr lang="en-US" dirty="0"/>
              <a:t>First looking to see if it is even possible, how is that billed, is that a separate entity or part of HH? Hospital-based versus Clinic. What we found is we can bill as a clinic under our own NPI numbers (means it must be a PT?).  Set up more like a private practice.</a:t>
            </a:r>
          </a:p>
          <a:p>
            <a:r>
              <a:rPr lang="en-US" dirty="0"/>
              <a:t>NP or MD need to be present in building</a:t>
            </a:r>
          </a:p>
          <a:p>
            <a:r>
              <a:rPr lang="en-US" dirty="0"/>
              <a:t>IN practice act- Direct Access is more lax than IL, but spinal manipulation is not allowed</a:t>
            </a:r>
          </a:p>
          <a:p>
            <a:r>
              <a:rPr lang="en-US" dirty="0"/>
              <a:t>ROI</a:t>
            </a:r>
          </a:p>
          <a:p>
            <a:r>
              <a:rPr lang="en-US" dirty="0"/>
              <a:t>Payor Mix-40% Medicare, 30% Commercial, 30% Medicaid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80D76E0-DE62-45BC-8CE9-EE84E294CFAD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613853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Providers-have to value service enough to share their space, be willing to share front desk staff to start</a:t>
            </a:r>
          </a:p>
          <a:p>
            <a:r>
              <a:rPr lang="en-US" dirty="0"/>
              <a:t>Coders/Billers, including consultant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80D76E0-DE62-45BC-8CE9-EE84E294CFAD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358332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Look at Competition, 2 PT clinics in the area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80D76E0-DE62-45BC-8CE9-EE84E294CFAD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557051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80D76E0-DE62-45BC-8CE9-EE84E294CFAD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004640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Accessibility to clinic, adequate space, construction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80D76E0-DE62-45BC-8CE9-EE84E294CFAD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045873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80D76E0-DE62-45BC-8CE9-EE84E294CFAD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836976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80D76E0-DE62-45BC-8CE9-EE84E294CFAD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65003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80D76E0-DE62-45BC-8CE9-EE84E294CFAD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36205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DFCE89-A8A5-7D44-9D84-EDDD77D9E8B0}" type="datetimeFigureOut">
              <a:rPr lang="en-US" smtClean="0"/>
              <a:t>4/28/2022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A9B932-4561-4141-9183-36B2DBB165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1077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DFCE89-A8A5-7D44-9D84-EDDD77D9E8B0}" type="datetimeFigureOut">
              <a:rPr lang="en-US" smtClean="0"/>
              <a:t>4/28/2022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A9B932-4561-4141-9183-36B2DBB165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31448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DFCE89-A8A5-7D44-9D84-EDDD77D9E8B0}" type="datetimeFigureOut">
              <a:rPr lang="en-US" smtClean="0"/>
              <a:t>4/28/2022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A9B932-4561-4141-9183-36B2DBB165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80063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DFCE89-A8A5-7D44-9D84-EDDD77D9E8B0}" type="datetimeFigureOut">
              <a:rPr lang="en-US" smtClean="0"/>
              <a:t>4/28/2022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A9B932-4561-4141-9183-36B2DBB165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29102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DFCE89-A8A5-7D44-9D84-EDDD77D9E8B0}" type="datetimeFigureOut">
              <a:rPr lang="en-US" smtClean="0"/>
              <a:t>4/28/2022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A9B932-4561-4141-9183-36B2DBB165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10262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DFCE89-A8A5-7D44-9D84-EDDD77D9E8B0}" type="datetimeFigureOut">
              <a:rPr lang="en-US" smtClean="0"/>
              <a:t>4/28/2022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A9B932-4561-4141-9183-36B2DBB165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57619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DFCE89-A8A5-7D44-9D84-EDDD77D9E8B0}" type="datetimeFigureOut">
              <a:rPr lang="en-US" smtClean="0"/>
              <a:t>4/28/2022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A9B932-4561-4141-9183-36B2DBB165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4651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DFCE89-A8A5-7D44-9D84-EDDD77D9E8B0}" type="datetimeFigureOut">
              <a:rPr lang="en-US" smtClean="0"/>
              <a:t>4/28/2022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A9B932-4561-4141-9183-36B2DBB165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48937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DFCE89-A8A5-7D44-9D84-EDDD77D9E8B0}" type="datetimeFigureOut">
              <a:rPr lang="en-US" smtClean="0"/>
              <a:t>4/28/2022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A9B932-4561-4141-9183-36B2DBB165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7017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DFCE89-A8A5-7D44-9D84-EDDD77D9E8B0}" type="datetimeFigureOut">
              <a:rPr lang="en-US" smtClean="0"/>
              <a:t>4/28/2022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A9B932-4561-4141-9183-36B2DBB165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97326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DFCE89-A8A5-7D44-9D84-EDDD77D9E8B0}" type="datetimeFigureOut">
              <a:rPr lang="en-US" smtClean="0"/>
              <a:t>4/28/2022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A9B932-4561-4141-9183-36B2DBB165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51846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DFCE89-A8A5-7D44-9D84-EDDD77D9E8B0}" type="datetimeFigureOut">
              <a:rPr lang="en-US" smtClean="0"/>
              <a:t>4/28/2022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A9B932-4561-4141-9183-36B2DBB165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9918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image" Target="../media/image2.png"/><Relationship Id="rId7" Type="http://schemas.openxmlformats.org/officeDocument/2006/relationships/diagramColors" Target="../diagrams/colors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_rels/slide8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.xml"/><Relationship Id="rId3" Type="http://schemas.openxmlformats.org/officeDocument/2006/relationships/image" Target="../media/image2.png"/><Relationship Id="rId7" Type="http://schemas.openxmlformats.org/officeDocument/2006/relationships/diagramColors" Target="../diagrams/colors2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2.xml"/><Relationship Id="rId5" Type="http://schemas.openxmlformats.org/officeDocument/2006/relationships/diagramLayout" Target="../diagrams/layout2.xml"/><Relationship Id="rId4" Type="http://schemas.openxmlformats.org/officeDocument/2006/relationships/diagramData" Target="../diagrams/data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22621" y="706931"/>
            <a:ext cx="8237285" cy="2169831"/>
          </a:xfrm>
        </p:spPr>
        <p:txBody>
          <a:bodyPr>
            <a:normAutofit/>
          </a:bodyPr>
          <a:lstStyle/>
          <a:p>
            <a:r>
              <a:rPr lang="en-US" sz="4400" b="1" dirty="0">
                <a:solidFill>
                  <a:srgbClr val="005A70"/>
                </a:solidFill>
                <a:latin typeface="Gotham-Bold" charset="0"/>
                <a:ea typeface="Gotham-Bold" charset="0"/>
                <a:cs typeface="Gotham-Bold" charset="0"/>
              </a:rPr>
              <a:t>Establishment of a non-CAH Physical Therapy Practice at Sycamore Pain and Wellness Clinic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078054"/>
            <a:ext cx="6858000" cy="1655762"/>
          </a:xfrm>
        </p:spPr>
        <p:txBody>
          <a:bodyPr>
            <a:normAutofit/>
          </a:bodyPr>
          <a:lstStyle/>
          <a:p>
            <a:r>
              <a:rPr lang="en-US" sz="3200" dirty="0">
                <a:solidFill>
                  <a:srgbClr val="75787B"/>
                </a:solidFill>
                <a:latin typeface="Libre Baskerville" charset="0"/>
                <a:ea typeface="Libre Baskerville" charset="0"/>
                <a:cs typeface="Libre Baskerville" charset="0"/>
              </a:rPr>
              <a:t>Rural Health Fellowship Project 2022</a:t>
            </a:r>
          </a:p>
          <a:p>
            <a:r>
              <a:rPr lang="en-US" sz="2400" dirty="0">
                <a:solidFill>
                  <a:srgbClr val="75787B"/>
                </a:solidFill>
                <a:latin typeface="Libre Baskerville" charset="0"/>
                <a:ea typeface="Libre Baskerville" charset="0"/>
                <a:cs typeface="Libre Baskerville" charset="0"/>
              </a:rPr>
              <a:t>Morgan Kincaid, DPT, CLT</a:t>
            </a:r>
          </a:p>
        </p:txBody>
      </p:sp>
    </p:spTree>
    <p:extLst>
      <p:ext uri="{BB962C8B-B14F-4D97-AF65-F5344CB8AC3E}">
        <p14:creationId xmlns:p14="http://schemas.microsoft.com/office/powerpoint/2010/main" val="21395177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652801"/>
            <a:ext cx="7886700" cy="1325563"/>
          </a:xfrm>
        </p:spPr>
        <p:txBody>
          <a:bodyPr>
            <a:normAutofit/>
          </a:bodyPr>
          <a:lstStyle/>
          <a:p>
            <a:r>
              <a:rPr lang="en-US" sz="5400" b="1" dirty="0">
                <a:solidFill>
                  <a:srgbClr val="005A70"/>
                </a:solidFill>
                <a:latin typeface="Gotham-Bold" charset="0"/>
                <a:ea typeface="Gotham-Bold" charset="0"/>
                <a:cs typeface="Gotham-Bold" charset="0"/>
              </a:rPr>
              <a:t>Next Steps</a:t>
            </a:r>
            <a:endParaRPr lang="en-US" sz="5400" dirty="0"/>
          </a:p>
        </p:txBody>
      </p:sp>
      <p:sp>
        <p:nvSpPr>
          <p:cNvPr id="4" name="Content Placeholder 5">
            <a:extLst>
              <a:ext uri="{FF2B5EF4-FFF2-40B4-BE49-F238E27FC236}">
                <a16:creationId xmlns:a16="http://schemas.microsoft.com/office/drawing/2014/main" id="{F800E3D9-1AA6-47FA-81EF-A2F1093C4E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4351338"/>
          </a:xfrm>
        </p:spPr>
        <p:txBody>
          <a:bodyPr>
            <a:normAutofit/>
          </a:bodyPr>
          <a:lstStyle/>
          <a:p>
            <a:r>
              <a:rPr lang="en-US" sz="2400" dirty="0">
                <a:solidFill>
                  <a:srgbClr val="75787B"/>
                </a:solidFill>
                <a:latin typeface="Libre Baskerville" charset="0"/>
                <a:ea typeface="Libre Baskerville" charset="0"/>
                <a:cs typeface="Libre Baskerville" charset="0"/>
              </a:rPr>
              <a:t>Set-up Athena department and interface, </a:t>
            </a:r>
            <a:r>
              <a:rPr lang="en-US" sz="2400" dirty="0" err="1">
                <a:solidFill>
                  <a:srgbClr val="75787B"/>
                </a:solidFill>
                <a:latin typeface="Libre Baskerville" charset="0"/>
                <a:ea typeface="Libre Baskerville" charset="0"/>
                <a:cs typeface="Libre Baskerville" charset="0"/>
              </a:rPr>
              <a:t>Casamba</a:t>
            </a:r>
            <a:r>
              <a:rPr lang="en-US" sz="2400" dirty="0">
                <a:solidFill>
                  <a:srgbClr val="75787B"/>
                </a:solidFill>
                <a:latin typeface="Libre Baskerville" charset="0"/>
                <a:ea typeface="Libre Baskerville" charset="0"/>
                <a:cs typeface="Libre Baskerville" charset="0"/>
              </a:rPr>
              <a:t> EMR</a:t>
            </a:r>
          </a:p>
          <a:p>
            <a:pPr lvl="1"/>
            <a:r>
              <a:rPr lang="en-US" dirty="0">
                <a:solidFill>
                  <a:srgbClr val="75787B"/>
                </a:solidFill>
                <a:latin typeface="Libre Baskerville" charset="0"/>
                <a:ea typeface="Libre Baskerville" charset="0"/>
                <a:cs typeface="Libre Baskerville" charset="0"/>
              </a:rPr>
              <a:t>Determine registration, billing, and coding differences</a:t>
            </a:r>
          </a:p>
          <a:p>
            <a:r>
              <a:rPr lang="en-US" sz="2400" dirty="0">
                <a:solidFill>
                  <a:srgbClr val="75787B"/>
                </a:solidFill>
                <a:latin typeface="Libre Baskerville" charset="0"/>
                <a:ea typeface="Libre Baskerville" charset="0"/>
                <a:cs typeface="Libre Baskerville" charset="0"/>
              </a:rPr>
              <a:t>Insurance credentialing with top commercial insurances and IN Medicaid</a:t>
            </a:r>
          </a:p>
          <a:p>
            <a:r>
              <a:rPr lang="en-US" sz="2400" dirty="0">
                <a:solidFill>
                  <a:srgbClr val="75787B"/>
                </a:solidFill>
                <a:latin typeface="Libre Baskerville" charset="0"/>
                <a:ea typeface="Libre Baskerville" charset="0"/>
                <a:cs typeface="Libre Baskerville" charset="0"/>
              </a:rPr>
              <a:t>Train staff</a:t>
            </a:r>
          </a:p>
          <a:p>
            <a:pPr lvl="1"/>
            <a:r>
              <a:rPr lang="en-US" sz="2100" dirty="0">
                <a:solidFill>
                  <a:srgbClr val="75787B"/>
                </a:solidFill>
                <a:latin typeface="Libre Baskerville" charset="0"/>
                <a:ea typeface="Libre Baskerville" charset="0"/>
                <a:cs typeface="Libre Baskerville" charset="0"/>
              </a:rPr>
              <a:t>Front desk staff on insurance </a:t>
            </a:r>
            <a:r>
              <a:rPr lang="en-US" sz="2100" dirty="0" err="1">
                <a:solidFill>
                  <a:srgbClr val="75787B"/>
                </a:solidFill>
                <a:latin typeface="Libre Baskerville" charset="0"/>
                <a:ea typeface="Libre Baskerville" charset="0"/>
                <a:cs typeface="Libre Baskerville" charset="0"/>
              </a:rPr>
              <a:t>auths</a:t>
            </a:r>
            <a:endParaRPr lang="en-US" sz="2100" dirty="0">
              <a:solidFill>
                <a:srgbClr val="75787B"/>
              </a:solidFill>
              <a:latin typeface="Libre Baskerville" charset="0"/>
              <a:ea typeface="Libre Baskerville" charset="0"/>
              <a:cs typeface="Libre Baskerville" charset="0"/>
            </a:endParaRPr>
          </a:p>
          <a:p>
            <a:pPr lvl="1"/>
            <a:r>
              <a:rPr lang="en-US" sz="2100" dirty="0">
                <a:solidFill>
                  <a:srgbClr val="75787B"/>
                </a:solidFill>
                <a:latin typeface="Libre Baskerville" charset="0"/>
                <a:ea typeface="Libre Baskerville" charset="0"/>
                <a:cs typeface="Libre Baskerville" charset="0"/>
              </a:rPr>
              <a:t>Clinical staff on clinic set-up, productivity, IN practice act</a:t>
            </a:r>
          </a:p>
          <a:p>
            <a:pPr lvl="1"/>
            <a:r>
              <a:rPr lang="en-US" sz="2100" dirty="0">
                <a:solidFill>
                  <a:srgbClr val="75787B"/>
                </a:solidFill>
                <a:latin typeface="Libre Baskerville" charset="0"/>
                <a:ea typeface="Libre Baskerville" charset="0"/>
                <a:cs typeface="Libre Baskerville" charset="0"/>
              </a:rPr>
              <a:t>Educate providers on services provided at this location</a:t>
            </a:r>
          </a:p>
          <a:p>
            <a:r>
              <a:rPr lang="en-US" sz="2400" dirty="0">
                <a:solidFill>
                  <a:srgbClr val="75787B"/>
                </a:solidFill>
                <a:latin typeface="Libre Baskerville" charset="0"/>
                <a:ea typeface="Libre Baskerville" charset="0"/>
                <a:cs typeface="Libre Baskerville" charset="0"/>
              </a:rPr>
              <a:t>Order PT equipment, desks, IT needs, etc.</a:t>
            </a:r>
          </a:p>
          <a:p>
            <a:r>
              <a:rPr lang="en-US" sz="2400" dirty="0">
                <a:solidFill>
                  <a:srgbClr val="75787B"/>
                </a:solidFill>
                <a:latin typeface="Libre Baskerville" charset="0"/>
                <a:ea typeface="Libre Baskerville" charset="0"/>
                <a:cs typeface="Libre Baskerville" charset="0"/>
              </a:rPr>
              <a:t>Anticipated opening 3</a:t>
            </a:r>
            <a:r>
              <a:rPr lang="en-US" sz="2400" baseline="30000" dirty="0">
                <a:solidFill>
                  <a:srgbClr val="75787B"/>
                </a:solidFill>
                <a:latin typeface="Libre Baskerville" charset="0"/>
                <a:ea typeface="Libre Baskerville" charset="0"/>
                <a:cs typeface="Libre Baskerville" charset="0"/>
              </a:rPr>
              <a:t>rd</a:t>
            </a:r>
            <a:r>
              <a:rPr lang="en-US" sz="2400" dirty="0">
                <a:solidFill>
                  <a:srgbClr val="75787B"/>
                </a:solidFill>
                <a:latin typeface="Libre Baskerville" charset="0"/>
                <a:ea typeface="Libre Baskerville" charset="0"/>
                <a:cs typeface="Libre Baskerville" charset="0"/>
              </a:rPr>
              <a:t> or 4</a:t>
            </a:r>
            <a:r>
              <a:rPr lang="en-US" sz="2400" baseline="30000" dirty="0">
                <a:solidFill>
                  <a:srgbClr val="75787B"/>
                </a:solidFill>
                <a:latin typeface="Libre Baskerville" charset="0"/>
                <a:ea typeface="Libre Baskerville" charset="0"/>
                <a:cs typeface="Libre Baskerville" charset="0"/>
              </a:rPr>
              <a:t>th</a:t>
            </a:r>
            <a:r>
              <a:rPr lang="en-US" sz="2400" dirty="0">
                <a:solidFill>
                  <a:srgbClr val="75787B"/>
                </a:solidFill>
                <a:latin typeface="Libre Baskerville" charset="0"/>
                <a:ea typeface="Libre Baskerville" charset="0"/>
                <a:cs typeface="Libre Baskerville" charset="0"/>
              </a:rPr>
              <a:t> quarter</a:t>
            </a:r>
          </a:p>
          <a:p>
            <a:endParaRPr lang="en-US" sz="2400" dirty="0">
              <a:solidFill>
                <a:srgbClr val="75787B"/>
              </a:solidFill>
              <a:latin typeface="Libre Baskerville" charset="0"/>
              <a:ea typeface="Libre Baskerville" charset="0"/>
              <a:cs typeface="Libre Baskerville" charset="0"/>
            </a:endParaRPr>
          </a:p>
          <a:p>
            <a:endParaRPr lang="en-US" dirty="0"/>
          </a:p>
          <a:p>
            <a:endParaRPr lang="en-US" dirty="0"/>
          </a:p>
          <a:p>
            <a:pPr lvl="1"/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795511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2253001"/>
            <a:ext cx="7886700" cy="1325563"/>
          </a:xfrm>
        </p:spPr>
        <p:txBody>
          <a:bodyPr>
            <a:normAutofit/>
          </a:bodyPr>
          <a:lstStyle/>
          <a:p>
            <a:pPr algn="ctr"/>
            <a:r>
              <a:rPr lang="en-US" sz="5400" b="1" dirty="0">
                <a:solidFill>
                  <a:srgbClr val="005A70"/>
                </a:solidFill>
                <a:latin typeface="Gotham-Bold" charset="0"/>
              </a:rPr>
              <a:t>Q &amp; A</a:t>
            </a:r>
            <a:endParaRPr lang="en-US" sz="5400" dirty="0"/>
          </a:p>
        </p:txBody>
      </p:sp>
      <p:sp>
        <p:nvSpPr>
          <p:cNvPr id="4" name="Content Placeholder 5">
            <a:extLst>
              <a:ext uri="{FF2B5EF4-FFF2-40B4-BE49-F238E27FC236}">
                <a16:creationId xmlns:a16="http://schemas.microsoft.com/office/drawing/2014/main" id="{F800E3D9-1AA6-47FA-81EF-A2F1093C4E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4351338"/>
          </a:xfrm>
        </p:spPr>
        <p:txBody>
          <a:bodyPr>
            <a:normAutofit/>
          </a:bodyPr>
          <a:lstStyle/>
          <a:p>
            <a:endParaRPr lang="en-US" sz="2400" dirty="0">
              <a:solidFill>
                <a:srgbClr val="75787B"/>
              </a:solidFill>
              <a:latin typeface="Libre Baskerville" charset="0"/>
              <a:ea typeface="Libre Baskerville" charset="0"/>
              <a:cs typeface="Libre Baskerville" charset="0"/>
            </a:endParaRPr>
          </a:p>
          <a:p>
            <a:endParaRPr lang="en-US" dirty="0"/>
          </a:p>
          <a:p>
            <a:endParaRPr lang="en-US" dirty="0"/>
          </a:p>
          <a:p>
            <a:pPr lvl="1"/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05153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652801"/>
            <a:ext cx="7886700" cy="1325563"/>
          </a:xfrm>
        </p:spPr>
        <p:txBody>
          <a:bodyPr>
            <a:normAutofit/>
          </a:bodyPr>
          <a:lstStyle/>
          <a:p>
            <a:r>
              <a:rPr lang="en-US" sz="5400" b="1" dirty="0">
                <a:solidFill>
                  <a:srgbClr val="005A70"/>
                </a:solidFill>
                <a:latin typeface="Gotham-Bold" charset="0"/>
              </a:rPr>
              <a:t>Core Statement</a:t>
            </a:r>
            <a:endParaRPr lang="en-US" sz="5400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D250192-AF9B-4A77-B0DE-F367FA5E57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>
                <a:solidFill>
                  <a:srgbClr val="75787B"/>
                </a:solidFill>
                <a:latin typeface="Libre Baskerville" charset="0"/>
                <a:ea typeface="Libre Baskerville" charset="0"/>
                <a:cs typeface="Libre Baskerville" charset="0"/>
              </a:rPr>
              <a:t>Horizon Health is developing a physical therapy practice at Sycamore Pain and Wellness Clinic (SPWC) to help patients obtain comprehensive care, continuity of care, and improved access to PT services.</a:t>
            </a:r>
          </a:p>
          <a:p>
            <a:endParaRPr lang="en-US" dirty="0"/>
          </a:p>
          <a:p>
            <a:endParaRPr lang="en-US" dirty="0"/>
          </a:p>
          <a:p>
            <a:pPr lvl="1"/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87213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5A0AC586-0481-456D-BCEA-C74E0D2331C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047309783"/>
              </p:ext>
            </p:extLst>
          </p:nvPr>
        </p:nvGraphicFramePr>
        <p:xfrm>
          <a:off x="365760" y="628650"/>
          <a:ext cx="8149590" cy="57835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1" name="Title 1">
            <a:extLst>
              <a:ext uri="{FF2B5EF4-FFF2-40B4-BE49-F238E27FC236}">
                <a16:creationId xmlns:a16="http://schemas.microsoft.com/office/drawing/2014/main" id="{10889EA9-2609-4063-9172-1099CC7B96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5760" y="230865"/>
            <a:ext cx="7886700" cy="1325563"/>
          </a:xfrm>
        </p:spPr>
        <p:txBody>
          <a:bodyPr>
            <a:normAutofit/>
          </a:bodyPr>
          <a:lstStyle/>
          <a:p>
            <a:r>
              <a:rPr lang="en-US" sz="5400" b="1" dirty="0">
                <a:solidFill>
                  <a:srgbClr val="005A70"/>
                </a:solidFill>
                <a:latin typeface="Gotham-Bold" charset="0"/>
              </a:rPr>
              <a:t>Timeline/Deliverables</a:t>
            </a:r>
            <a:endParaRPr lang="en-US" sz="5400" dirty="0"/>
          </a:p>
        </p:txBody>
      </p:sp>
    </p:spTree>
    <p:extLst>
      <p:ext uri="{BB962C8B-B14F-4D97-AF65-F5344CB8AC3E}">
        <p14:creationId xmlns:p14="http://schemas.microsoft.com/office/powerpoint/2010/main" val="21686088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652801"/>
            <a:ext cx="7886700" cy="1325563"/>
          </a:xfrm>
        </p:spPr>
        <p:txBody>
          <a:bodyPr>
            <a:normAutofit/>
          </a:bodyPr>
          <a:lstStyle/>
          <a:p>
            <a:r>
              <a:rPr lang="en-US" sz="5400" b="1" dirty="0">
                <a:solidFill>
                  <a:srgbClr val="005A70"/>
                </a:solidFill>
                <a:latin typeface="Gotham-Bold" charset="0"/>
                <a:ea typeface="Gotham-Bold" charset="0"/>
                <a:cs typeface="Gotham-Bold" charset="0"/>
              </a:rPr>
              <a:t>Stakeholders and Buy-In</a:t>
            </a:r>
            <a:endParaRPr lang="en-US" sz="5400" dirty="0"/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628649" y="2430783"/>
            <a:ext cx="7886699" cy="31228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200" dirty="0">
                <a:solidFill>
                  <a:srgbClr val="75787B"/>
                </a:solidFill>
                <a:latin typeface="Libre Baskerville" charset="0"/>
                <a:ea typeface="Libre Baskerville" charset="0"/>
                <a:cs typeface="Libre Baskerville" charset="0"/>
              </a:rPr>
              <a:t>VP of Strategic Development, CEO, and CFO</a:t>
            </a:r>
          </a:p>
          <a:p>
            <a:r>
              <a:rPr lang="en-US" sz="3200" dirty="0">
                <a:solidFill>
                  <a:srgbClr val="75787B"/>
                </a:solidFill>
                <a:latin typeface="Libre Baskerville" charset="0"/>
                <a:ea typeface="Libre Baskerville" charset="0"/>
                <a:cs typeface="Libre Baskerville" charset="0"/>
              </a:rPr>
              <a:t>Providers and Clinic Manager of SPWC</a:t>
            </a:r>
          </a:p>
          <a:p>
            <a:r>
              <a:rPr lang="en-US" sz="3200" dirty="0">
                <a:solidFill>
                  <a:srgbClr val="75787B"/>
                </a:solidFill>
                <a:latin typeface="Libre Baskerville" charset="0"/>
                <a:ea typeface="Libre Baskerville" charset="0"/>
                <a:cs typeface="Libre Baskerville" charset="0"/>
              </a:rPr>
              <a:t>PT staff</a:t>
            </a:r>
          </a:p>
          <a:p>
            <a:r>
              <a:rPr lang="en-US" sz="3200" dirty="0">
                <a:solidFill>
                  <a:srgbClr val="75787B"/>
                </a:solidFill>
                <a:latin typeface="Libre Baskerville" charset="0"/>
                <a:ea typeface="Libre Baskerville" charset="0"/>
                <a:cs typeface="Libre Baskerville" charset="0"/>
              </a:rPr>
              <a:t>Coders/Billers</a:t>
            </a:r>
          </a:p>
          <a:p>
            <a:endParaRPr lang="en-US" sz="3200" dirty="0">
              <a:solidFill>
                <a:srgbClr val="75787B"/>
              </a:solidFill>
              <a:latin typeface="Libre Baskerville" charset="0"/>
              <a:ea typeface="Libre Baskerville" charset="0"/>
              <a:cs typeface="Libre Baskerville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433405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2"/>
          <p:cNvSpPr txBox="1">
            <a:spLocks/>
          </p:cNvSpPr>
          <p:nvPr/>
        </p:nvSpPr>
        <p:spPr>
          <a:xfrm>
            <a:off x="628649" y="2430783"/>
            <a:ext cx="7886699" cy="31228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3200" dirty="0">
              <a:solidFill>
                <a:srgbClr val="75787B"/>
              </a:solidFill>
              <a:latin typeface="Libre Baskerville" charset="0"/>
              <a:ea typeface="Libre Baskerville" charset="0"/>
              <a:cs typeface="Libre Baskerville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1C7198C0-4982-4D5B-B5CD-AB2314BE81E1}"/>
              </a:ext>
            </a:extLst>
          </p:cNvPr>
          <p:cNvPicPr/>
          <p:nvPr/>
        </p:nvPicPr>
        <p:blipFill>
          <a:blip r:embed="rId4"/>
          <a:stretch>
            <a:fillRect/>
          </a:stretch>
        </p:blipFill>
        <p:spPr>
          <a:xfrm>
            <a:off x="628650" y="1855694"/>
            <a:ext cx="2894479" cy="4087906"/>
          </a:xfrm>
          <a:prstGeom prst="rect">
            <a:avLst/>
          </a:prstGeom>
        </p:spPr>
      </p:pic>
      <p:sp>
        <p:nvSpPr>
          <p:cNvPr id="6" name="Title 1">
            <a:extLst>
              <a:ext uri="{FF2B5EF4-FFF2-40B4-BE49-F238E27FC236}">
                <a16:creationId xmlns:a16="http://schemas.microsoft.com/office/drawing/2014/main" id="{A586CA62-A316-4521-9FA1-906E019D5A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48" y="383859"/>
            <a:ext cx="7886700" cy="1325563"/>
          </a:xfrm>
        </p:spPr>
        <p:txBody>
          <a:bodyPr>
            <a:normAutofit/>
          </a:bodyPr>
          <a:lstStyle/>
          <a:p>
            <a:r>
              <a:rPr lang="en-US" sz="5400" b="1" dirty="0">
                <a:solidFill>
                  <a:srgbClr val="005A70"/>
                </a:solidFill>
                <a:latin typeface="Gotham-Bold" charset="0"/>
              </a:rPr>
              <a:t>Assessing Need/Support</a:t>
            </a:r>
            <a:endParaRPr lang="en-US" sz="5400" dirty="0"/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FD4736E0-284A-4A0B-882E-0C1CF79A33D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80201079"/>
              </p:ext>
            </p:extLst>
          </p:nvPr>
        </p:nvGraphicFramePr>
        <p:xfrm>
          <a:off x="3913093" y="1576701"/>
          <a:ext cx="4706472" cy="385741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53236">
                  <a:extLst>
                    <a:ext uri="{9D8B030D-6E8A-4147-A177-3AD203B41FA5}">
                      <a16:colId xmlns:a16="http://schemas.microsoft.com/office/drawing/2014/main" val="627203249"/>
                    </a:ext>
                  </a:extLst>
                </a:gridCol>
                <a:gridCol w="2353236">
                  <a:extLst>
                    <a:ext uri="{9D8B030D-6E8A-4147-A177-3AD203B41FA5}">
                      <a16:colId xmlns:a16="http://schemas.microsoft.com/office/drawing/2014/main" val="3083483908"/>
                    </a:ext>
                  </a:extLst>
                </a:gridCol>
              </a:tblGrid>
              <a:tr h="491067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Gotham-Bold"/>
                        </a:rPr>
                        <a:t>Month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Gotham-Bold"/>
                        </a:rPr>
                        <a:t>Number of Referrals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53317621"/>
                  </a:ext>
                </a:extLst>
              </a:tr>
              <a:tr h="491067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Gotham-Bold"/>
                        </a:rPr>
                        <a:t>September (No SPWC)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Gotham-Bold"/>
                        </a:rPr>
                        <a:t>27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57354771"/>
                  </a:ext>
                </a:extLst>
              </a:tr>
              <a:tr h="491067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Gotham-Bold"/>
                        </a:rPr>
                        <a:t>October (No SPWC)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Gotham-Bold"/>
                        </a:rPr>
                        <a:t>30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8269352"/>
                  </a:ext>
                </a:extLst>
              </a:tr>
              <a:tr h="491067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Gotham-Bold"/>
                        </a:rPr>
                        <a:t>November (No SPWC)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Gotham-Bold"/>
                        </a:rPr>
                        <a:t>30</a:t>
                      </a:r>
                    </a:p>
                    <a:p>
                      <a:pPr algn="ctr"/>
                      <a:endParaRPr lang="en-US" sz="2000" dirty="0">
                        <a:latin typeface="Gotham-Bold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10865114"/>
                  </a:ext>
                </a:extLst>
              </a:tr>
              <a:tr h="491067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Gotham-Bold"/>
                        </a:rPr>
                        <a:t>January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Gotham-Bold"/>
                        </a:rPr>
                        <a:t>79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44009235"/>
                  </a:ext>
                </a:extLst>
              </a:tr>
              <a:tr h="491067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Gotham-Bold"/>
                        </a:rPr>
                        <a:t>February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Gotham-Bold"/>
                        </a:rPr>
                        <a:t>66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29091819"/>
                  </a:ext>
                </a:extLst>
              </a:tr>
              <a:tr h="491067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Gotham-Bold"/>
                        </a:rPr>
                        <a:t>March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Gotham-Bold"/>
                        </a:rPr>
                        <a:t>111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1786552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584371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652801"/>
            <a:ext cx="7886700" cy="1325563"/>
          </a:xfrm>
        </p:spPr>
        <p:txBody>
          <a:bodyPr>
            <a:normAutofit/>
          </a:bodyPr>
          <a:lstStyle/>
          <a:p>
            <a:r>
              <a:rPr lang="en-US" sz="5400" b="1" dirty="0">
                <a:solidFill>
                  <a:srgbClr val="005A70"/>
                </a:solidFill>
                <a:latin typeface="Gotham-Bold" charset="0"/>
                <a:ea typeface="Gotham-Bold" charset="0"/>
                <a:cs typeface="Gotham-Bold" charset="0"/>
              </a:rPr>
              <a:t>Reimbursement Structure</a:t>
            </a:r>
            <a:endParaRPr lang="en-US" sz="5400" dirty="0"/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E071BEAB-967D-4646-81E6-DC30FBA1D6E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62511958"/>
              </p:ext>
            </p:extLst>
          </p:nvPr>
        </p:nvGraphicFramePr>
        <p:xfrm>
          <a:off x="907676" y="2151530"/>
          <a:ext cx="7328647" cy="322729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088701">
                  <a:extLst>
                    <a:ext uri="{9D8B030D-6E8A-4147-A177-3AD203B41FA5}">
                      <a16:colId xmlns:a16="http://schemas.microsoft.com/office/drawing/2014/main" val="895289194"/>
                    </a:ext>
                  </a:extLst>
                </a:gridCol>
                <a:gridCol w="2488974">
                  <a:extLst>
                    <a:ext uri="{9D8B030D-6E8A-4147-A177-3AD203B41FA5}">
                      <a16:colId xmlns:a16="http://schemas.microsoft.com/office/drawing/2014/main" val="2981218140"/>
                    </a:ext>
                  </a:extLst>
                </a:gridCol>
                <a:gridCol w="2750972">
                  <a:extLst>
                    <a:ext uri="{9D8B030D-6E8A-4147-A177-3AD203B41FA5}">
                      <a16:colId xmlns:a16="http://schemas.microsoft.com/office/drawing/2014/main" val="2169015855"/>
                    </a:ext>
                  </a:extLst>
                </a:gridCol>
              </a:tblGrid>
              <a:tr h="806824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Payer</a:t>
                      </a:r>
                      <a:endParaRPr lang="en-US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CAH</a:t>
                      </a:r>
                      <a:endParaRPr lang="en-US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Private Clinic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681553180"/>
                  </a:ext>
                </a:extLst>
              </a:tr>
              <a:tr h="806824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Medicare</a:t>
                      </a:r>
                      <a:endParaRPr lang="en-US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101% of cost</a:t>
                      </a:r>
                      <a:endParaRPr lang="en-US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28.75-40.11/unit</a:t>
                      </a:r>
                      <a:endParaRPr lang="en-US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349586953"/>
                  </a:ext>
                </a:extLst>
              </a:tr>
              <a:tr h="806824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Medicaid</a:t>
                      </a:r>
                      <a:endParaRPr lang="en-US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$511.</a:t>
                      </a:r>
                      <a:endParaRPr lang="en-US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20.57-25.12/unit</a:t>
                      </a:r>
                      <a:endParaRPr lang="en-US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522197597"/>
                  </a:ext>
                </a:extLst>
              </a:tr>
              <a:tr h="806824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Commercial</a:t>
                      </a:r>
                      <a:endParaRPr lang="en-US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Contracted rate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Contracted rate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94615128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492385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652801"/>
            <a:ext cx="7886700" cy="1325563"/>
          </a:xfrm>
        </p:spPr>
        <p:txBody>
          <a:bodyPr>
            <a:normAutofit/>
          </a:bodyPr>
          <a:lstStyle/>
          <a:p>
            <a:pPr algn="ctr"/>
            <a:r>
              <a:rPr lang="en-US" sz="5400" b="1" dirty="0">
                <a:solidFill>
                  <a:srgbClr val="005A70"/>
                </a:solidFill>
                <a:latin typeface="Gotham-Bold" charset="0"/>
                <a:ea typeface="Gotham-Bold" charset="0"/>
                <a:cs typeface="Gotham-Bold" charset="0"/>
              </a:rPr>
              <a:t>Space/Equipment Needs</a:t>
            </a:r>
            <a:endParaRPr lang="en-US" sz="5400" dirty="0"/>
          </a:p>
        </p:txBody>
      </p:sp>
      <p:pic>
        <p:nvPicPr>
          <p:cNvPr id="2050" name="Picture 2" descr="a431c64e-8e3b-427b-9632-364cd5dca9fc@namprd15">
            <a:extLst>
              <a:ext uri="{FF2B5EF4-FFF2-40B4-BE49-F238E27FC236}">
                <a16:creationId xmlns:a16="http://schemas.microsoft.com/office/drawing/2014/main" id="{E2171064-3D9D-4714-B4A9-F9F7D7E7BC3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779775"/>
            <a:ext cx="4458072" cy="3343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1" name="Picture 3" descr="d01198d3-d350-4f77-ace9-12d9b338245c@namprd15">
            <a:extLst>
              <a:ext uri="{FF2B5EF4-FFF2-40B4-BE49-F238E27FC236}">
                <a16:creationId xmlns:a16="http://schemas.microsoft.com/office/drawing/2014/main" id="{B071DF01-7E01-4124-8FB1-63C7804069B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5930" y="1766328"/>
            <a:ext cx="4458072" cy="3343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6396685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32300"/>
            <a:ext cx="7886700" cy="1325563"/>
          </a:xfrm>
        </p:spPr>
        <p:txBody>
          <a:bodyPr>
            <a:normAutofit/>
          </a:bodyPr>
          <a:lstStyle/>
          <a:p>
            <a:r>
              <a:rPr lang="en-US" sz="5400" b="1" dirty="0">
                <a:solidFill>
                  <a:srgbClr val="005A70"/>
                </a:solidFill>
                <a:latin typeface="Gotham-Bold" charset="0"/>
                <a:ea typeface="Gotham-Bold" charset="0"/>
                <a:cs typeface="Gotham-Bold" charset="0"/>
              </a:rPr>
              <a:t>Successes and Barriers</a:t>
            </a:r>
            <a:endParaRPr lang="en-US" sz="5400" dirty="0"/>
          </a:p>
        </p:txBody>
      </p:sp>
      <p:sp>
        <p:nvSpPr>
          <p:cNvPr id="4" name="Content Placeholder 5">
            <a:extLst>
              <a:ext uri="{FF2B5EF4-FFF2-40B4-BE49-F238E27FC236}">
                <a16:creationId xmlns:a16="http://schemas.microsoft.com/office/drawing/2014/main" id="{34E51B8F-A397-4303-8BEF-5BAD6FF8DF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4351338"/>
          </a:xfrm>
        </p:spPr>
        <p:txBody>
          <a:bodyPr>
            <a:normAutofit/>
          </a:bodyPr>
          <a:lstStyle/>
          <a:p>
            <a:endParaRPr lang="en-US" dirty="0"/>
          </a:p>
          <a:p>
            <a:endParaRPr lang="en-US" dirty="0"/>
          </a:p>
          <a:p>
            <a:pPr lvl="1"/>
            <a:endParaRPr lang="en-US" dirty="0"/>
          </a:p>
          <a:p>
            <a:endParaRPr lang="en-US" dirty="0"/>
          </a:p>
        </p:txBody>
      </p:sp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FACF774F-3DBC-410B-BBA2-95AFDE72E49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889672244"/>
              </p:ext>
            </p:extLst>
          </p:nvPr>
        </p:nvGraphicFramePr>
        <p:xfrm>
          <a:off x="1237130" y="1264024"/>
          <a:ext cx="6831106" cy="476025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60109372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652801"/>
            <a:ext cx="7886700" cy="1325563"/>
          </a:xfrm>
        </p:spPr>
        <p:txBody>
          <a:bodyPr>
            <a:normAutofit/>
          </a:bodyPr>
          <a:lstStyle/>
          <a:p>
            <a:r>
              <a:rPr lang="en-US" sz="5400" b="1" dirty="0">
                <a:solidFill>
                  <a:srgbClr val="005A70"/>
                </a:solidFill>
                <a:latin typeface="Gotham-Bold" charset="0"/>
                <a:ea typeface="Gotham-Bold" charset="0"/>
                <a:cs typeface="Gotham-Bold" charset="0"/>
              </a:rPr>
              <a:t>Outcomes</a:t>
            </a:r>
            <a:endParaRPr lang="en-US" sz="5400" dirty="0"/>
          </a:p>
        </p:txBody>
      </p:sp>
      <p:sp>
        <p:nvSpPr>
          <p:cNvPr id="4" name="Content Placeholder 5">
            <a:extLst>
              <a:ext uri="{FF2B5EF4-FFF2-40B4-BE49-F238E27FC236}">
                <a16:creationId xmlns:a16="http://schemas.microsoft.com/office/drawing/2014/main" id="{F800E3D9-1AA6-47FA-81EF-A2F1093C4E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4351338"/>
          </a:xfrm>
        </p:spPr>
        <p:txBody>
          <a:bodyPr>
            <a:normAutofit/>
          </a:bodyPr>
          <a:lstStyle/>
          <a:p>
            <a:r>
              <a:rPr lang="en-US" sz="2400" dirty="0">
                <a:solidFill>
                  <a:srgbClr val="75787B"/>
                </a:solidFill>
                <a:latin typeface="Libre Baskerville" charset="0"/>
                <a:ea typeface="Libre Baskerville" charset="0"/>
                <a:cs typeface="Libre Baskerville" charset="0"/>
              </a:rPr>
              <a:t>Awaiting IN Licensure to proceed with NPI numbers and credentialing</a:t>
            </a:r>
          </a:p>
          <a:p>
            <a:r>
              <a:rPr lang="en-US" sz="2400" dirty="0">
                <a:solidFill>
                  <a:srgbClr val="75787B"/>
                </a:solidFill>
                <a:latin typeface="Libre Baskerville" charset="0"/>
                <a:ea typeface="Libre Baskerville" charset="0"/>
                <a:cs typeface="Libre Baskerville" charset="0"/>
              </a:rPr>
              <a:t>Awaiting final construction plans to ensure space</a:t>
            </a:r>
          </a:p>
          <a:p>
            <a:r>
              <a:rPr lang="en-US" sz="2400" dirty="0">
                <a:solidFill>
                  <a:srgbClr val="75787B"/>
                </a:solidFill>
                <a:latin typeface="Libre Baskerville" charset="0"/>
                <a:ea typeface="Libre Baskerville" charset="0"/>
                <a:cs typeface="Libre Baskerville" charset="0"/>
              </a:rPr>
              <a:t>1 PT Staff committed to 3-5 days/week, 1 potential PT  candidate if volumes are present</a:t>
            </a:r>
          </a:p>
          <a:p>
            <a:r>
              <a:rPr lang="en-US" sz="2400" dirty="0">
                <a:solidFill>
                  <a:srgbClr val="75787B"/>
                </a:solidFill>
                <a:latin typeface="Libre Baskerville" charset="0"/>
                <a:ea typeface="Libre Baskerville" charset="0"/>
                <a:cs typeface="Libre Baskerville" charset="0"/>
              </a:rPr>
              <a:t>Equipment List prepared/ready</a:t>
            </a:r>
          </a:p>
          <a:p>
            <a:r>
              <a:rPr lang="en-US" sz="2400" dirty="0">
                <a:solidFill>
                  <a:srgbClr val="75787B"/>
                </a:solidFill>
                <a:latin typeface="Libre Baskerville" charset="0"/>
                <a:ea typeface="Libre Baskerville" charset="0"/>
                <a:cs typeface="Libre Baskerville" charset="0"/>
              </a:rPr>
              <a:t>Referrals are there from SPWC, Dr. </a:t>
            </a:r>
            <a:r>
              <a:rPr lang="en-US" sz="2400" dirty="0" err="1">
                <a:solidFill>
                  <a:srgbClr val="75787B"/>
                </a:solidFill>
                <a:latin typeface="Libre Baskerville" charset="0"/>
                <a:ea typeface="Libre Baskerville" charset="0"/>
                <a:cs typeface="Libre Baskerville" charset="0"/>
              </a:rPr>
              <a:t>Bollenbacher</a:t>
            </a:r>
            <a:r>
              <a:rPr lang="en-US" sz="2400" dirty="0">
                <a:solidFill>
                  <a:srgbClr val="75787B"/>
                </a:solidFill>
                <a:latin typeface="Libre Baskerville" charset="0"/>
                <a:ea typeface="Libre Baskerville" charset="0"/>
                <a:cs typeface="Libre Baskerville" charset="0"/>
              </a:rPr>
              <a:t>, and Dr. </a:t>
            </a:r>
            <a:r>
              <a:rPr lang="en-US" sz="2400" dirty="0" err="1">
                <a:solidFill>
                  <a:srgbClr val="75787B"/>
                </a:solidFill>
                <a:latin typeface="Libre Baskerville" charset="0"/>
                <a:ea typeface="Libre Baskerville" charset="0"/>
                <a:cs typeface="Libre Baskerville" charset="0"/>
              </a:rPr>
              <a:t>Kempegowda</a:t>
            </a:r>
            <a:endParaRPr lang="en-US" sz="2400" dirty="0">
              <a:solidFill>
                <a:srgbClr val="75787B"/>
              </a:solidFill>
              <a:latin typeface="Libre Baskerville" charset="0"/>
              <a:ea typeface="Libre Baskerville" charset="0"/>
              <a:cs typeface="Libre Baskerville" charset="0"/>
            </a:endParaRPr>
          </a:p>
          <a:p>
            <a:r>
              <a:rPr lang="en-US" sz="2400" dirty="0">
                <a:solidFill>
                  <a:srgbClr val="75787B"/>
                </a:solidFill>
                <a:latin typeface="Libre Baskerville" charset="0"/>
                <a:ea typeface="Libre Baskerville" charset="0"/>
                <a:cs typeface="Libre Baskerville" charset="0"/>
              </a:rPr>
              <a:t>Current EMR is going cloud-based, will use the same EMR</a:t>
            </a:r>
          </a:p>
          <a:p>
            <a:endParaRPr lang="en-US" sz="2400" dirty="0">
              <a:solidFill>
                <a:srgbClr val="75787B"/>
              </a:solidFill>
              <a:latin typeface="Libre Baskerville" charset="0"/>
              <a:ea typeface="Libre Baskerville" charset="0"/>
              <a:cs typeface="Libre Baskerville" charset="0"/>
            </a:endParaRPr>
          </a:p>
          <a:p>
            <a:endParaRPr lang="en-US" dirty="0"/>
          </a:p>
          <a:p>
            <a:endParaRPr lang="en-US" dirty="0"/>
          </a:p>
          <a:p>
            <a:pPr lvl="1"/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86689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Horizon Health theme">
      <a:dk1>
        <a:srgbClr val="005970"/>
      </a:dk1>
      <a:lt1>
        <a:srgbClr val="75787B"/>
      </a:lt1>
      <a:dk2>
        <a:srgbClr val="333332"/>
      </a:dk2>
      <a:lt2>
        <a:srgbClr val="FFFFFF"/>
      </a:lt2>
      <a:accent1>
        <a:srgbClr val="00AF66"/>
      </a:accent1>
      <a:accent2>
        <a:srgbClr val="20D081"/>
      </a:accent2>
      <a:accent3>
        <a:srgbClr val="59CBE8"/>
      </a:accent3>
      <a:accent4>
        <a:srgbClr val="D9D9D6"/>
      </a:accent4>
      <a:accent5>
        <a:srgbClr val="003B49"/>
      </a:accent5>
      <a:accent6>
        <a:srgbClr val="005970"/>
      </a:accent6>
      <a:hlink>
        <a:srgbClr val="59CBE8"/>
      </a:hlink>
      <a:folHlink>
        <a:srgbClr val="20D081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2863</TotalTime>
  <Words>620</Words>
  <Application>Microsoft Office PowerPoint</Application>
  <PresentationFormat>On-screen Show (4:3)</PresentationFormat>
  <Paragraphs>130</Paragraphs>
  <Slides>11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Arial</vt:lpstr>
      <vt:lpstr>Calibri</vt:lpstr>
      <vt:lpstr>Calibri Light</vt:lpstr>
      <vt:lpstr>Gotham-Bold</vt:lpstr>
      <vt:lpstr>Libre Baskerville</vt:lpstr>
      <vt:lpstr>Office Theme</vt:lpstr>
      <vt:lpstr>Establishment of a non-CAH Physical Therapy Practice at Sycamore Pain and Wellness Clinic</vt:lpstr>
      <vt:lpstr>Core Statement</vt:lpstr>
      <vt:lpstr>Timeline/Deliverables</vt:lpstr>
      <vt:lpstr>Stakeholders and Buy-In</vt:lpstr>
      <vt:lpstr>Assessing Need/Support</vt:lpstr>
      <vt:lpstr>Reimbursement Structure</vt:lpstr>
      <vt:lpstr>Space/Equipment Needs</vt:lpstr>
      <vt:lpstr>Successes and Barriers</vt:lpstr>
      <vt:lpstr>Outcomes</vt:lpstr>
      <vt:lpstr>Next Steps</vt:lpstr>
      <vt:lpstr>Q &amp; 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 OF  PRESENTATION</dc:title>
  <dc:creator>Microsoft Office User</dc:creator>
  <cp:lastModifiedBy>Stephanie DeMay</cp:lastModifiedBy>
  <cp:revision>28</cp:revision>
  <dcterms:created xsi:type="dcterms:W3CDTF">2018-02-07T19:46:25Z</dcterms:created>
  <dcterms:modified xsi:type="dcterms:W3CDTF">2022-04-28T16:39:42Z</dcterms:modified>
</cp:coreProperties>
</file>