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embeddedFontLst>
    <p:embeddedFont>
      <p:font typeface="Corbel" panose="020B050302020402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gqqicIf+3gq91ul0pzoq4l2B759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0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25893d2462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125893d2462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25893d246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125893d246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25893d2462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25893d2462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25893d2462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25893d2462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25893d2462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125893d2462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25893d2462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125893d2462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25893d2462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25893d2462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25893d2462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25893d2462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3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13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3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900"/>
              <a:buFont typeface="Corbel"/>
              <a:buNone/>
              <a:defRPr sz="59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  <a:defRPr sz="2200" cap="none">
                <a:solidFill>
                  <a:srgbClr val="D7F0F6"/>
                </a:solidFill>
              </a:defRPr>
            </a:lvl1pPr>
            <a:lvl2pPr lvl="1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dt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ft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sldNum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 rot="5400000">
            <a:off x="4966548" y="-233172"/>
            <a:ext cx="5120640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marL="1371600" lvl="2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dt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ft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 rot="5400000">
            <a:off x="-685800" y="2057400"/>
            <a:ext cx="4953000" cy="28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body" idx="1"/>
          </p:nvPr>
        </p:nvSpPr>
        <p:spPr>
          <a:xfrm rot="5400000">
            <a:off x="4965192" y="-228600"/>
            <a:ext cx="5120640" cy="731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marL="1371600" lvl="2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dt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ft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sldNum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marL="1371600" lvl="2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dt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ft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4"/>
          <p:cNvSpPr txBox="1">
            <a:spLocks noGrp="1"/>
          </p:cNvSpPr>
          <p:nvPr>
            <p:ph type="sldNum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body" idx="1"/>
          </p:nvPr>
        </p:nvSpPr>
        <p:spPr>
          <a:xfrm>
            <a:off x="3867912" y="868680"/>
            <a:ext cx="347472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marL="2743200" lvl="5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marL="3200400" lvl="6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marL="4114800" lvl="8" indent="-3175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body" idx="2"/>
          </p:nvPr>
        </p:nvSpPr>
        <p:spPr>
          <a:xfrm>
            <a:off x="7818120" y="868680"/>
            <a:ext cx="347472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marL="2743200" lvl="5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marL="3200400" lvl="6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marL="4114800" lvl="8" indent="-3175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dt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ft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5"/>
          <p:cNvSpPr txBox="1">
            <a:spLocks noGrp="1"/>
          </p:cNvSpPr>
          <p:nvPr>
            <p:ph type="sldNum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6"/>
          <p:cNvSpPr txBox="1">
            <a:spLocks noGrp="1"/>
          </p:cNvSpPr>
          <p:nvPr>
            <p:ph type="dt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ft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sldNum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7"/>
          <p:cNvSpPr txBox="1"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5900"/>
              <a:buFont typeface="Corbel"/>
              <a:buNone/>
              <a:defRPr sz="5900" b="0">
                <a:solidFill>
                  <a:srgbClr val="59595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  <a:defRPr sz="2200" cap="none">
                <a:solidFill>
                  <a:srgbClr val="595959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dt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ft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sldNum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>
                <a:solidFill>
                  <a:srgbClr val="595959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body" idx="2"/>
          </p:nvPr>
        </p:nvSpPr>
        <p:spPr>
          <a:xfrm>
            <a:off x="3867912" y="1930936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marL="2743200" lvl="5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marL="3200400" lvl="6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marL="4114800" lvl="8" indent="-3175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body" idx="3"/>
          </p:nvPr>
        </p:nvSpPr>
        <p:spPr>
          <a:xfrm>
            <a:off x="7818463" y="1023586"/>
            <a:ext cx="3474720" cy="813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 b="1">
                <a:solidFill>
                  <a:srgbClr val="595959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4"/>
          </p:nvPr>
        </p:nvSpPr>
        <p:spPr>
          <a:xfrm>
            <a:off x="7818463" y="1930936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marL="2743200" lvl="5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marL="3200400" lvl="6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marL="4114800" lvl="8" indent="-3175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>
            <a:endParaRPr/>
          </a:p>
        </p:txBody>
      </p:sp>
      <p:sp>
        <p:nvSpPr>
          <p:cNvPr id="50" name="Google Shape;50;p18"/>
          <p:cNvSpPr txBox="1">
            <a:spLocks noGrp="1"/>
          </p:cNvSpPr>
          <p:nvPr>
            <p:ph type="dt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ft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sldNum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9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9"/>
          <p:cNvSpPr txBox="1">
            <a:spLocks noGrp="1"/>
          </p:cNvSpPr>
          <p:nvPr>
            <p:ph type="dt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ft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sldNum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rbel"/>
              <a:buNone/>
              <a:defRPr sz="32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body" idx="1"/>
          </p:nvPr>
        </p:nvSpPr>
        <p:spPr>
          <a:xfrm>
            <a:off x="3867912" y="868680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marL="2743200" lvl="5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marL="3200400" lvl="6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marL="4114800" lvl="8" indent="-3175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>
            <a:endParaRPr/>
          </a:p>
        </p:txBody>
      </p:sp>
      <p:sp>
        <p:nvSpPr>
          <p:cNvPr id="61" name="Google Shape;61;p20"/>
          <p:cNvSpPr txBox="1">
            <a:spLocks noGrp="1"/>
          </p:cNvSpPr>
          <p:nvPr>
            <p:ph type="body" idx="2"/>
          </p:nvPr>
        </p:nvSpPr>
        <p:spPr>
          <a:xfrm>
            <a:off x="256032" y="3494176"/>
            <a:ext cx="2834640" cy="2321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20"/>
          <p:cNvSpPr txBox="1">
            <a:spLocks noGrp="1"/>
          </p:cNvSpPr>
          <p:nvPr>
            <p:ph type="dt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0"/>
          <p:cNvSpPr txBox="1">
            <a:spLocks noGrp="1"/>
          </p:cNvSpPr>
          <p:nvPr>
            <p:ph type="ft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0"/>
          <p:cNvSpPr txBox="1">
            <a:spLocks noGrp="1"/>
          </p:cNvSpPr>
          <p:nvPr>
            <p:ph type="sldNum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1"/>
          <p:cNvSpPr txBox="1"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rbel"/>
              <a:buNone/>
              <a:defRPr sz="32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>
            <a:spLocks noGrp="1"/>
          </p:cNvSpPr>
          <p:nvPr>
            <p:ph type="pic" idx="2"/>
          </p:nvPr>
        </p:nvSpPr>
        <p:spPr>
          <a:xfrm>
            <a:off x="3570644" y="767419"/>
            <a:ext cx="8115230" cy="5330952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68" name="Google Shape;68;p21"/>
          <p:cNvSpPr txBox="1">
            <a:spLocks noGrp="1"/>
          </p:cNvSpPr>
          <p:nvPr>
            <p:ph type="body" idx="1"/>
          </p:nvPr>
        </p:nvSpPr>
        <p:spPr>
          <a:xfrm>
            <a:off x="256032" y="3493008"/>
            <a:ext cx="2834640" cy="2322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dt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1"/>
          <p:cNvSpPr txBox="1">
            <a:spLocks noGrp="1"/>
          </p:cNvSpPr>
          <p:nvPr>
            <p:ph type="ftr" idx="11"/>
          </p:nvPr>
        </p:nvSpPr>
        <p:spPr>
          <a:xfrm>
            <a:off x="3499101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1"/>
          <p:cNvSpPr txBox="1">
            <a:spLocks noGrp="1"/>
          </p:cNvSpPr>
          <p:nvPr>
            <p:ph type="sldNum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  <a:defRPr sz="36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p12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3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●"/>
              <a:defRPr sz="16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dt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ftr" idx="11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sldNum" idx="12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900"/>
              <a:buFont typeface="Corbel"/>
              <a:buNone/>
            </a:pPr>
            <a:r>
              <a:rPr lang="en-US"/>
              <a:t>Bedside Shift Report Fellowship Project	</a:t>
            </a:r>
            <a:endParaRPr/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2000"/>
              <a:t>Chelsea Lowe, MSN, RN</a:t>
            </a: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2000"/>
              <a:t>Hopedale Medical Complex</a:t>
            </a:r>
            <a:endParaRPr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25893d2462_0_53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500" cy="460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g125893d2462_0_53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6000"/>
              <a:t>Questions?</a:t>
            </a:r>
            <a:endParaRPr sz="6000"/>
          </a:p>
        </p:txBody>
      </p:sp>
      <p:pic>
        <p:nvPicPr>
          <p:cNvPr id="159" name="Google Shape;159;g125893d2462_0_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6638" y="1542862"/>
            <a:ext cx="3240074" cy="3763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25893d2462_0_5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500" cy="460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Bedside Shift Report </a:t>
            </a:r>
            <a:endParaRPr/>
          </a:p>
        </p:txBody>
      </p:sp>
      <p:sp>
        <p:nvSpPr>
          <p:cNvPr id="95" name="Google Shape;95;g125893d2462_0_5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182880" lvl="0" indent="-18288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Nurse and CNA report at the patient’s bedside</a:t>
            </a:r>
            <a:endParaRPr/>
          </a:p>
          <a:p>
            <a:pPr marL="182880" lvl="0" indent="-18288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Including the patient in report</a:t>
            </a:r>
            <a:endParaRPr/>
          </a:p>
          <a:p>
            <a:pPr marL="182880" lvl="0" indent="-18288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Visualizing patient, safety issues and equipment at the beginning of each shift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en-US"/>
              <a:t>Bedside Shift Report</a:t>
            </a:r>
            <a:endParaRPr/>
          </a:p>
        </p:txBody>
      </p:sp>
      <p:grpSp>
        <p:nvGrpSpPr>
          <p:cNvPr id="101" name="Google Shape;101;p6"/>
          <p:cNvGrpSpPr/>
          <p:nvPr/>
        </p:nvGrpSpPr>
        <p:grpSpPr>
          <a:xfrm>
            <a:off x="3869268" y="864733"/>
            <a:ext cx="7315200" cy="5119389"/>
            <a:chOff x="0" y="625"/>
            <a:chExt cx="7315200" cy="5119389"/>
          </a:xfrm>
        </p:grpSpPr>
        <p:sp>
          <p:nvSpPr>
            <p:cNvPr id="102" name="Google Shape;102;p6"/>
            <p:cNvSpPr/>
            <p:nvPr/>
          </p:nvSpPr>
          <p:spPr>
            <a:xfrm>
              <a:off x="0" y="625"/>
              <a:ext cx="7315200" cy="1462682"/>
            </a:xfrm>
            <a:prstGeom prst="roundRect">
              <a:avLst>
                <a:gd name="adj" fmla="val 10000"/>
              </a:avLst>
            </a:prstGeom>
            <a:solidFill>
              <a:srgbClr val="CDE6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6"/>
            <p:cNvSpPr/>
            <p:nvPr/>
          </p:nvSpPr>
          <p:spPr>
            <a:xfrm>
              <a:off x="442461" y="329728"/>
              <a:ext cx="804475" cy="804475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/>
              </a:stretch>
            </a:blipFill>
            <a:ln w="107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6"/>
            <p:cNvSpPr/>
            <p:nvPr/>
          </p:nvSpPr>
          <p:spPr>
            <a:xfrm>
              <a:off x="1689398" y="625"/>
              <a:ext cx="5625801" cy="1462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6"/>
            <p:cNvSpPr txBox="1"/>
            <p:nvPr/>
          </p:nvSpPr>
          <p:spPr>
            <a:xfrm>
              <a:off x="1689398" y="625"/>
              <a:ext cx="5625801" cy="1462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4800" tIns="154800" rIns="154800" bIns="1548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Corbel"/>
                <a:buNone/>
              </a:pPr>
              <a:r>
                <a:rPr lang="en-US" sz="2500" b="0" i="0" u="none" strike="noStrike" cap="none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rPr>
                <a:t>Staff Communication </a:t>
              </a:r>
              <a:endParaRPr/>
            </a:p>
          </p:txBody>
        </p:sp>
        <p:sp>
          <p:nvSpPr>
            <p:cNvPr id="106" name="Google Shape;106;p6"/>
            <p:cNvSpPr/>
            <p:nvPr/>
          </p:nvSpPr>
          <p:spPr>
            <a:xfrm>
              <a:off x="0" y="1828978"/>
              <a:ext cx="7315200" cy="1462682"/>
            </a:xfrm>
            <a:prstGeom prst="roundRect">
              <a:avLst>
                <a:gd name="adj" fmla="val 10000"/>
              </a:avLst>
            </a:prstGeom>
            <a:solidFill>
              <a:srgbClr val="CDE6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6"/>
            <p:cNvSpPr/>
            <p:nvPr/>
          </p:nvSpPr>
          <p:spPr>
            <a:xfrm>
              <a:off x="442461" y="2158082"/>
              <a:ext cx="804475" cy="804475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/>
              </a:stretch>
            </a:blipFill>
            <a:ln w="107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6"/>
            <p:cNvSpPr/>
            <p:nvPr/>
          </p:nvSpPr>
          <p:spPr>
            <a:xfrm>
              <a:off x="1689398" y="1828978"/>
              <a:ext cx="5625801" cy="1462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6"/>
            <p:cNvSpPr txBox="1"/>
            <p:nvPr/>
          </p:nvSpPr>
          <p:spPr>
            <a:xfrm>
              <a:off x="1689398" y="1828978"/>
              <a:ext cx="5625801" cy="1462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4800" tIns="154800" rIns="154800" bIns="1548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Corbel"/>
                <a:buNone/>
              </a:pPr>
              <a:r>
                <a:rPr lang="en-US" sz="2500" b="0" i="0" u="none" strike="noStrike" cap="none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rPr>
                <a:t>Patient Safety</a:t>
              </a:r>
              <a:endParaRPr/>
            </a:p>
          </p:txBody>
        </p:sp>
        <p:sp>
          <p:nvSpPr>
            <p:cNvPr id="110" name="Google Shape;110;p6"/>
            <p:cNvSpPr/>
            <p:nvPr/>
          </p:nvSpPr>
          <p:spPr>
            <a:xfrm>
              <a:off x="0" y="3657332"/>
              <a:ext cx="7315200" cy="1462682"/>
            </a:xfrm>
            <a:prstGeom prst="roundRect">
              <a:avLst>
                <a:gd name="adj" fmla="val 10000"/>
              </a:avLst>
            </a:prstGeom>
            <a:solidFill>
              <a:srgbClr val="CDE6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6"/>
            <p:cNvSpPr/>
            <p:nvPr/>
          </p:nvSpPr>
          <p:spPr>
            <a:xfrm>
              <a:off x="442461" y="3986435"/>
              <a:ext cx="804475" cy="804475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/>
              </a:stretch>
            </a:blipFill>
            <a:ln w="107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6"/>
            <p:cNvSpPr/>
            <p:nvPr/>
          </p:nvSpPr>
          <p:spPr>
            <a:xfrm>
              <a:off x="1689398" y="3657332"/>
              <a:ext cx="5625801" cy="1462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6"/>
            <p:cNvSpPr txBox="1"/>
            <p:nvPr/>
          </p:nvSpPr>
          <p:spPr>
            <a:xfrm>
              <a:off x="1689398" y="3657332"/>
              <a:ext cx="5625801" cy="1462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4800" tIns="154800" rIns="154800" bIns="1548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Corbel"/>
                <a:buNone/>
              </a:pPr>
              <a:r>
                <a:rPr lang="en-US" sz="2500" b="0" i="0" u="none" strike="noStrike" cap="none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rPr>
                <a:t>Patient Satisfaction</a:t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25893d2462_0_15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500" cy="460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Implementation Process </a:t>
            </a:r>
            <a:endParaRPr sz="3200"/>
          </a:p>
        </p:txBody>
      </p:sp>
      <p:sp>
        <p:nvSpPr>
          <p:cNvPr id="119" name="Google Shape;119;g125893d2462_0_15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55600" algn="l" rtl="0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 sz="2200"/>
              <a:t>Open discussion about the possibility of implementation. </a:t>
            </a:r>
            <a:endParaRPr sz="220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Discuss with Hospital admin team, ER/charge nurse committee, staff meeting, 1:1 with staff. </a:t>
            </a:r>
            <a:endParaRPr sz="20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000"/>
          </a:p>
          <a:p>
            <a:pPr marL="457200" lvl="0" indent="-355600" algn="l" rtl="0">
              <a:spcBef>
                <a:spcPts val="1200"/>
              </a:spcBef>
              <a:spcAft>
                <a:spcPts val="0"/>
              </a:spcAft>
              <a:buSzPts val="2000"/>
              <a:buChar char="●"/>
            </a:pPr>
            <a:r>
              <a:rPr lang="en-US" sz="2200"/>
              <a:t>Established bedside shift report champions.</a:t>
            </a:r>
            <a:endParaRPr sz="220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Charge nurse, floor nurse, CNA. 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25893d2462_0_40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500" cy="460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Implementation Process</a:t>
            </a:r>
            <a:endParaRPr sz="3200"/>
          </a:p>
        </p:txBody>
      </p:sp>
      <p:sp>
        <p:nvSpPr>
          <p:cNvPr id="125" name="Google Shape;125;g125893d2462_0_40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74650" algn="l" rtl="0">
              <a:spcBef>
                <a:spcPts val="1200"/>
              </a:spcBef>
              <a:spcAft>
                <a:spcPts val="0"/>
              </a:spcAft>
              <a:buSzPts val="2300"/>
              <a:buChar char="●"/>
            </a:pPr>
            <a:r>
              <a:rPr lang="en-US" sz="2500"/>
              <a:t>Sent out education via powerpoint to all staff.</a:t>
            </a:r>
            <a:endParaRPr sz="2500"/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300"/>
              <a:t>Included the specifics of who, what, why, and when. </a:t>
            </a:r>
            <a:endParaRPr sz="2300"/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300"/>
              <a:t>Included evidence with studies and articles.</a:t>
            </a:r>
            <a:endParaRPr sz="2300"/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300"/>
              <a:t>Included specific HMC examples.</a:t>
            </a:r>
            <a:endParaRPr sz="2300"/>
          </a:p>
          <a:p>
            <a:pPr marL="914400" lvl="1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300"/>
              <a:t>Included a video example. </a:t>
            </a:r>
            <a:endParaRPr sz="23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5893d2462_0_35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500" cy="460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Implementation Process </a:t>
            </a:r>
            <a:endParaRPr sz="3200"/>
          </a:p>
        </p:txBody>
      </p:sp>
      <p:sp>
        <p:nvSpPr>
          <p:cNvPr id="131" name="Google Shape;131;g125893d2462_0_35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93700" algn="l" rtl="0">
              <a:spcBef>
                <a:spcPts val="1200"/>
              </a:spcBef>
              <a:spcAft>
                <a:spcPts val="0"/>
              </a:spcAft>
              <a:buSzPts val="2600"/>
              <a:buChar char="●"/>
            </a:pPr>
            <a:r>
              <a:rPr lang="en-US" sz="2800"/>
              <a:t>Consistent with our timeline.</a:t>
            </a:r>
            <a:endParaRPr sz="280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800"/>
              <a:t>Sent reminders for start date. </a:t>
            </a:r>
            <a:endParaRPr sz="280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800"/>
              <a:t>Go Live of April 11th.</a:t>
            </a:r>
            <a:endParaRPr sz="280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800"/>
              <a:t>Monitored implementation through audits and being present for report. </a:t>
            </a:r>
            <a:endParaRPr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25893d2462_0_20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500" cy="460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Bedside Shift Report	</a:t>
            </a:r>
            <a:endParaRPr/>
          </a:p>
        </p:txBody>
      </p:sp>
      <p:sp>
        <p:nvSpPr>
          <p:cNvPr id="137" name="Google Shape;137;g125893d2462_0_20"/>
          <p:cNvSpPr txBox="1">
            <a:spLocks noGrp="1"/>
          </p:cNvSpPr>
          <p:nvPr>
            <p:ph type="body" idx="1"/>
          </p:nvPr>
        </p:nvSpPr>
        <p:spPr>
          <a:xfrm>
            <a:off x="3867912" y="1023586"/>
            <a:ext cx="3474600" cy="8076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457200" lvl="0" indent="-228600" algn="ctr" rtl="0"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US" sz="4000"/>
              <a:t>Barriers	</a:t>
            </a:r>
            <a:endParaRPr sz="4000"/>
          </a:p>
        </p:txBody>
      </p:sp>
      <p:sp>
        <p:nvSpPr>
          <p:cNvPr id="138" name="Google Shape;138;g125893d2462_0_20"/>
          <p:cNvSpPr txBox="1">
            <a:spLocks noGrp="1"/>
          </p:cNvSpPr>
          <p:nvPr>
            <p:ph type="body" idx="2"/>
          </p:nvPr>
        </p:nvSpPr>
        <p:spPr>
          <a:xfrm>
            <a:off x="3867912" y="1930936"/>
            <a:ext cx="3474600" cy="402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Gaining buy in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Moving away from the mentality of “We have always done it this way”.</a:t>
            </a:r>
            <a:endParaRPr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/>
              <a:t>Fear of waking the patients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g125893d2462_0_20"/>
          <p:cNvSpPr txBox="1">
            <a:spLocks noGrp="1"/>
          </p:cNvSpPr>
          <p:nvPr>
            <p:ph type="body" idx="3"/>
          </p:nvPr>
        </p:nvSpPr>
        <p:spPr>
          <a:xfrm>
            <a:off x="7818463" y="1023586"/>
            <a:ext cx="3474600" cy="813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/>
              <a:t>Successes	</a:t>
            </a:r>
            <a:endParaRPr sz="4000"/>
          </a:p>
        </p:txBody>
      </p:sp>
      <p:sp>
        <p:nvSpPr>
          <p:cNvPr id="140" name="Google Shape;140;g125893d2462_0_20"/>
          <p:cNvSpPr txBox="1">
            <a:spLocks noGrp="1"/>
          </p:cNvSpPr>
          <p:nvPr>
            <p:ph type="body" idx="4"/>
          </p:nvPr>
        </p:nvSpPr>
        <p:spPr>
          <a:xfrm>
            <a:off x="7772663" y="1836886"/>
            <a:ext cx="3474600" cy="402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Accountability between shifts has improved. 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Staff understanding that bedside report is excellent practice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Good catches: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patient’s alarm was not on, IV not unclamped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25893d2462_0_30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500" cy="460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Outcomes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 date	</a:t>
            </a:r>
            <a:endParaRPr/>
          </a:p>
        </p:txBody>
      </p:sp>
      <p:sp>
        <p:nvSpPr>
          <p:cNvPr id="146" name="Google Shape;146;g125893d2462_0_30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Staff is compliant and understands the need.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Several good catches.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Still continue to monitor.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Improved ownership and accountability between the shifts.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25893d2462_0_48"/>
          <p:cNvSpPr txBox="1">
            <a:spLocks noGrp="1"/>
          </p:cNvSpPr>
          <p:nvPr>
            <p:ph type="title"/>
          </p:nvPr>
        </p:nvSpPr>
        <p:spPr>
          <a:xfrm>
            <a:off x="252919" y="1123837"/>
            <a:ext cx="2947500" cy="460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Conclusions	</a:t>
            </a:r>
            <a:endParaRPr/>
          </a:p>
        </p:txBody>
      </p:sp>
      <p:sp>
        <p:nvSpPr>
          <p:cNvPr id="152" name="Google Shape;152;g125893d2462_0_48"/>
          <p:cNvSpPr txBox="1">
            <a:spLocks noGrp="1"/>
          </p:cNvSpPr>
          <p:nvPr>
            <p:ph type="body" idx="1"/>
          </p:nvPr>
        </p:nvSpPr>
        <p:spPr>
          <a:xfrm>
            <a:off x="3869268" y="864108"/>
            <a:ext cx="7315200" cy="5120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Monitoring the effectiveness of bedside shift report will require continued monitoring of 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Patient satisfaction scores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Staff rapport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Patient falls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/>
              <a:t>Nursing practice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</Words>
  <Application>Microsoft Office PowerPoint</Application>
  <PresentationFormat>Widescreen</PresentationFormat>
  <Paragraphs>51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Corbel</vt:lpstr>
      <vt:lpstr>Noto Sans Symbols</vt:lpstr>
      <vt:lpstr>Arial</vt:lpstr>
      <vt:lpstr>Frame</vt:lpstr>
      <vt:lpstr>Bedside Shift Report Fellowship Project </vt:lpstr>
      <vt:lpstr>Bedside Shift Report </vt:lpstr>
      <vt:lpstr>Bedside Shift Report</vt:lpstr>
      <vt:lpstr>Implementation Process </vt:lpstr>
      <vt:lpstr>Implementation Process</vt:lpstr>
      <vt:lpstr>Implementation Process </vt:lpstr>
      <vt:lpstr>Bedside Shift Report </vt:lpstr>
      <vt:lpstr>Outcomes  to date </vt:lpstr>
      <vt:lpstr>Conclusions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Bedside Shift Report Fellowship Project</dc:title>
  <dc:creator>Chelsea Lowe</dc:creator>
  <cp:lastModifiedBy>Stephanie DeMay</cp:lastModifiedBy>
  <cp:revision>1</cp:revision>
  <dcterms:created xsi:type="dcterms:W3CDTF">2022-02-08T15:31:14Z</dcterms:created>
  <dcterms:modified xsi:type="dcterms:W3CDTF">2022-04-28T16:41:39Z</dcterms:modified>
</cp:coreProperties>
</file>