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56" r:id="rId2"/>
    <p:sldId id="257" r:id="rId3"/>
    <p:sldId id="258" r:id="rId4"/>
    <p:sldId id="259" r:id="rId5"/>
    <p:sldId id="260" r:id="rId6"/>
    <p:sldId id="264" r:id="rId7"/>
    <p:sldId id="265" r:id="rId8"/>
    <p:sldId id="266" r:id="rId9"/>
    <p:sldId id="261" r:id="rId10"/>
    <p:sldId id="262" r:id="rId11"/>
    <p:sldId id="26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A70"/>
    <a:srgbClr val="75787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103" d="100"/>
          <a:sy n="103" d="100"/>
        </p:scale>
        <p:origin x="205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04A8D-58C1-4DD6-8D95-FA44C2CCCF3F}"/>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7FC42BAC-547D-4F6E-9BEB-59752B97FD2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0918E50E-95DC-40D6-AF17-ACA203001EEE}"/>
              </a:ext>
            </a:extLst>
          </p:cNvPr>
          <p:cNvSpPr>
            <a:spLocks noGrp="1"/>
          </p:cNvSpPr>
          <p:nvPr>
            <p:ph type="dt" sz="half" idx="10"/>
          </p:nvPr>
        </p:nvSpPr>
        <p:spPr/>
        <p:txBody>
          <a:bodyPr/>
          <a:lstStyle/>
          <a:p>
            <a:fld id="{3DDFCE89-A8A5-7D44-9D84-EDDD77D9E8B0}" type="datetimeFigureOut">
              <a:rPr lang="en-US" smtClean="0"/>
              <a:t>4/28/2022</a:t>
            </a:fld>
            <a:endParaRPr lang="en-US"/>
          </a:p>
        </p:txBody>
      </p:sp>
      <p:sp>
        <p:nvSpPr>
          <p:cNvPr id="5" name="Footer Placeholder 4">
            <a:extLst>
              <a:ext uri="{FF2B5EF4-FFF2-40B4-BE49-F238E27FC236}">
                <a16:creationId xmlns:a16="http://schemas.microsoft.com/office/drawing/2014/main" id="{50F280D0-FA5C-4FFE-A1FF-732A789925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76D88F-BADC-43A7-B99A-1B8D50AC2885}"/>
              </a:ext>
            </a:extLst>
          </p:cNvPr>
          <p:cNvSpPr>
            <a:spLocks noGrp="1"/>
          </p:cNvSpPr>
          <p:nvPr>
            <p:ph type="sldNum" sz="quarter" idx="12"/>
          </p:nvPr>
        </p:nvSpPr>
        <p:spPr/>
        <p:txBody>
          <a:bodyPr/>
          <a:lstStyle/>
          <a:p>
            <a:fld id="{A3A9B932-4561-4141-9183-36B2DBB1652D}" type="slidenum">
              <a:rPr lang="en-US" smtClean="0"/>
              <a:t>‹#›</a:t>
            </a:fld>
            <a:endParaRPr lang="en-US"/>
          </a:p>
        </p:txBody>
      </p:sp>
    </p:spTree>
    <p:extLst>
      <p:ext uri="{BB962C8B-B14F-4D97-AF65-F5344CB8AC3E}">
        <p14:creationId xmlns:p14="http://schemas.microsoft.com/office/powerpoint/2010/main" val="196171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83B79-A00E-4651-AEA4-7500061FBAE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9D7617F-A29F-41DA-AF06-9DF2223263D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192641-942C-43A0-8D5B-52AA6C957A8F}"/>
              </a:ext>
            </a:extLst>
          </p:cNvPr>
          <p:cNvSpPr>
            <a:spLocks noGrp="1"/>
          </p:cNvSpPr>
          <p:nvPr>
            <p:ph type="dt" sz="half" idx="10"/>
          </p:nvPr>
        </p:nvSpPr>
        <p:spPr/>
        <p:txBody>
          <a:bodyPr/>
          <a:lstStyle/>
          <a:p>
            <a:fld id="{3DDFCE89-A8A5-7D44-9D84-EDDD77D9E8B0}" type="datetimeFigureOut">
              <a:rPr lang="en-US" smtClean="0"/>
              <a:t>4/28/2022</a:t>
            </a:fld>
            <a:endParaRPr lang="en-US"/>
          </a:p>
        </p:txBody>
      </p:sp>
      <p:sp>
        <p:nvSpPr>
          <p:cNvPr id="5" name="Footer Placeholder 4">
            <a:extLst>
              <a:ext uri="{FF2B5EF4-FFF2-40B4-BE49-F238E27FC236}">
                <a16:creationId xmlns:a16="http://schemas.microsoft.com/office/drawing/2014/main" id="{AB49013C-B4B8-4582-A9C5-05B4A81EC4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5B454F-8C47-4613-B42F-5B1337C341DC}"/>
              </a:ext>
            </a:extLst>
          </p:cNvPr>
          <p:cNvSpPr>
            <a:spLocks noGrp="1"/>
          </p:cNvSpPr>
          <p:nvPr>
            <p:ph type="sldNum" sz="quarter" idx="12"/>
          </p:nvPr>
        </p:nvSpPr>
        <p:spPr/>
        <p:txBody>
          <a:bodyPr/>
          <a:lstStyle/>
          <a:p>
            <a:fld id="{A3A9B932-4561-4141-9183-36B2DBB1652D}" type="slidenum">
              <a:rPr lang="en-US" smtClean="0"/>
              <a:t>‹#›</a:t>
            </a:fld>
            <a:endParaRPr lang="en-US"/>
          </a:p>
        </p:txBody>
      </p:sp>
    </p:spTree>
    <p:extLst>
      <p:ext uri="{BB962C8B-B14F-4D97-AF65-F5344CB8AC3E}">
        <p14:creationId xmlns:p14="http://schemas.microsoft.com/office/powerpoint/2010/main" val="2373088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1FB92F-6EFD-4A1A-A5B9-0A3C1C5272AA}"/>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02E2DC1-EAE2-4C10-AB17-3C1E135F597C}"/>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14222A-3FE4-4D61-BC2B-DC5B7A8914BF}"/>
              </a:ext>
            </a:extLst>
          </p:cNvPr>
          <p:cNvSpPr>
            <a:spLocks noGrp="1"/>
          </p:cNvSpPr>
          <p:nvPr>
            <p:ph type="dt" sz="half" idx="10"/>
          </p:nvPr>
        </p:nvSpPr>
        <p:spPr/>
        <p:txBody>
          <a:bodyPr/>
          <a:lstStyle/>
          <a:p>
            <a:fld id="{3DDFCE89-A8A5-7D44-9D84-EDDD77D9E8B0}" type="datetimeFigureOut">
              <a:rPr lang="en-US" smtClean="0"/>
              <a:t>4/28/2022</a:t>
            </a:fld>
            <a:endParaRPr lang="en-US"/>
          </a:p>
        </p:txBody>
      </p:sp>
      <p:sp>
        <p:nvSpPr>
          <p:cNvPr id="5" name="Footer Placeholder 4">
            <a:extLst>
              <a:ext uri="{FF2B5EF4-FFF2-40B4-BE49-F238E27FC236}">
                <a16:creationId xmlns:a16="http://schemas.microsoft.com/office/drawing/2014/main" id="{DF95545B-8995-473B-AB2D-582BEC5467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ED9307-91B0-479B-8F2E-111423920B97}"/>
              </a:ext>
            </a:extLst>
          </p:cNvPr>
          <p:cNvSpPr>
            <a:spLocks noGrp="1"/>
          </p:cNvSpPr>
          <p:nvPr>
            <p:ph type="sldNum" sz="quarter" idx="12"/>
          </p:nvPr>
        </p:nvSpPr>
        <p:spPr/>
        <p:txBody>
          <a:bodyPr/>
          <a:lstStyle/>
          <a:p>
            <a:fld id="{A3A9B932-4561-4141-9183-36B2DBB1652D}" type="slidenum">
              <a:rPr lang="en-US" smtClean="0"/>
              <a:t>‹#›</a:t>
            </a:fld>
            <a:endParaRPr lang="en-US"/>
          </a:p>
        </p:txBody>
      </p:sp>
    </p:spTree>
    <p:extLst>
      <p:ext uri="{BB962C8B-B14F-4D97-AF65-F5344CB8AC3E}">
        <p14:creationId xmlns:p14="http://schemas.microsoft.com/office/powerpoint/2010/main" val="1637196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D7579-B632-4CB9-9203-D73B1275042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27E153-2EC9-4A00-9A95-A6296D126EF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609135-978E-407C-8476-B49C9BBD883A}"/>
              </a:ext>
            </a:extLst>
          </p:cNvPr>
          <p:cNvSpPr>
            <a:spLocks noGrp="1"/>
          </p:cNvSpPr>
          <p:nvPr>
            <p:ph type="dt" sz="half" idx="10"/>
          </p:nvPr>
        </p:nvSpPr>
        <p:spPr/>
        <p:txBody>
          <a:bodyPr/>
          <a:lstStyle/>
          <a:p>
            <a:fld id="{3DDFCE89-A8A5-7D44-9D84-EDDD77D9E8B0}" type="datetimeFigureOut">
              <a:rPr lang="en-US" smtClean="0"/>
              <a:t>4/28/2022</a:t>
            </a:fld>
            <a:endParaRPr lang="en-US"/>
          </a:p>
        </p:txBody>
      </p:sp>
      <p:sp>
        <p:nvSpPr>
          <p:cNvPr id="5" name="Footer Placeholder 4">
            <a:extLst>
              <a:ext uri="{FF2B5EF4-FFF2-40B4-BE49-F238E27FC236}">
                <a16:creationId xmlns:a16="http://schemas.microsoft.com/office/drawing/2014/main" id="{951AC629-6894-4E7A-8E84-B4BAB877E1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F2DF79-DD52-4646-9EAD-D0B30FB56C0C}"/>
              </a:ext>
            </a:extLst>
          </p:cNvPr>
          <p:cNvSpPr>
            <a:spLocks noGrp="1"/>
          </p:cNvSpPr>
          <p:nvPr>
            <p:ph type="sldNum" sz="quarter" idx="12"/>
          </p:nvPr>
        </p:nvSpPr>
        <p:spPr/>
        <p:txBody>
          <a:bodyPr/>
          <a:lstStyle/>
          <a:p>
            <a:fld id="{A3A9B932-4561-4141-9183-36B2DBB1652D}" type="slidenum">
              <a:rPr lang="en-US" smtClean="0"/>
              <a:t>‹#›</a:t>
            </a:fld>
            <a:endParaRPr lang="en-US"/>
          </a:p>
        </p:txBody>
      </p:sp>
    </p:spTree>
    <p:extLst>
      <p:ext uri="{BB962C8B-B14F-4D97-AF65-F5344CB8AC3E}">
        <p14:creationId xmlns:p14="http://schemas.microsoft.com/office/powerpoint/2010/main" val="499584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1D093-BA41-4C47-A93D-705B91DC119F}"/>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0D19C9C9-4411-4CCF-B009-7221E849E0E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D396175-0730-4C6C-AD3B-870E857ED11F}"/>
              </a:ext>
            </a:extLst>
          </p:cNvPr>
          <p:cNvSpPr>
            <a:spLocks noGrp="1"/>
          </p:cNvSpPr>
          <p:nvPr>
            <p:ph type="dt" sz="half" idx="10"/>
          </p:nvPr>
        </p:nvSpPr>
        <p:spPr/>
        <p:txBody>
          <a:bodyPr/>
          <a:lstStyle/>
          <a:p>
            <a:fld id="{3DDFCE89-A8A5-7D44-9D84-EDDD77D9E8B0}" type="datetimeFigureOut">
              <a:rPr lang="en-US" smtClean="0"/>
              <a:t>4/28/2022</a:t>
            </a:fld>
            <a:endParaRPr lang="en-US"/>
          </a:p>
        </p:txBody>
      </p:sp>
      <p:sp>
        <p:nvSpPr>
          <p:cNvPr id="5" name="Footer Placeholder 4">
            <a:extLst>
              <a:ext uri="{FF2B5EF4-FFF2-40B4-BE49-F238E27FC236}">
                <a16:creationId xmlns:a16="http://schemas.microsoft.com/office/drawing/2014/main" id="{DDBEB7CB-2B66-4D54-BE72-00F0FA469A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4EABAF-F356-45F1-83C3-9BD1FF323EC5}"/>
              </a:ext>
            </a:extLst>
          </p:cNvPr>
          <p:cNvSpPr>
            <a:spLocks noGrp="1"/>
          </p:cNvSpPr>
          <p:nvPr>
            <p:ph type="sldNum" sz="quarter" idx="12"/>
          </p:nvPr>
        </p:nvSpPr>
        <p:spPr/>
        <p:txBody>
          <a:bodyPr/>
          <a:lstStyle/>
          <a:p>
            <a:fld id="{A3A9B932-4561-4141-9183-36B2DBB1652D}" type="slidenum">
              <a:rPr lang="en-US" smtClean="0"/>
              <a:t>‹#›</a:t>
            </a:fld>
            <a:endParaRPr lang="en-US"/>
          </a:p>
        </p:txBody>
      </p:sp>
    </p:spTree>
    <p:extLst>
      <p:ext uri="{BB962C8B-B14F-4D97-AF65-F5344CB8AC3E}">
        <p14:creationId xmlns:p14="http://schemas.microsoft.com/office/powerpoint/2010/main" val="2720814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7B05E-F347-494C-A5EC-43A9BA5323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74E3F0E-8F50-461D-8778-795EFEABB77E}"/>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3123D3B-1B05-4532-A233-303DFAA999BD}"/>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76FB4D-00A3-4D48-A81A-F8392A3E018A}"/>
              </a:ext>
            </a:extLst>
          </p:cNvPr>
          <p:cNvSpPr>
            <a:spLocks noGrp="1"/>
          </p:cNvSpPr>
          <p:nvPr>
            <p:ph type="dt" sz="half" idx="10"/>
          </p:nvPr>
        </p:nvSpPr>
        <p:spPr/>
        <p:txBody>
          <a:bodyPr/>
          <a:lstStyle/>
          <a:p>
            <a:fld id="{3DDFCE89-A8A5-7D44-9D84-EDDD77D9E8B0}" type="datetimeFigureOut">
              <a:rPr lang="en-US" smtClean="0"/>
              <a:t>4/28/2022</a:t>
            </a:fld>
            <a:endParaRPr lang="en-US"/>
          </a:p>
        </p:txBody>
      </p:sp>
      <p:sp>
        <p:nvSpPr>
          <p:cNvPr id="6" name="Footer Placeholder 5">
            <a:extLst>
              <a:ext uri="{FF2B5EF4-FFF2-40B4-BE49-F238E27FC236}">
                <a16:creationId xmlns:a16="http://schemas.microsoft.com/office/drawing/2014/main" id="{EE70115E-ABAE-4260-A9CE-022E300156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F7D349-FD4A-4DC2-ADA7-CECA04E11E1A}"/>
              </a:ext>
            </a:extLst>
          </p:cNvPr>
          <p:cNvSpPr>
            <a:spLocks noGrp="1"/>
          </p:cNvSpPr>
          <p:nvPr>
            <p:ph type="sldNum" sz="quarter" idx="12"/>
          </p:nvPr>
        </p:nvSpPr>
        <p:spPr/>
        <p:txBody>
          <a:bodyPr/>
          <a:lstStyle/>
          <a:p>
            <a:fld id="{A3A9B932-4561-4141-9183-36B2DBB1652D}" type="slidenum">
              <a:rPr lang="en-US" smtClean="0"/>
              <a:t>‹#›</a:t>
            </a:fld>
            <a:endParaRPr lang="en-US"/>
          </a:p>
        </p:txBody>
      </p:sp>
    </p:spTree>
    <p:extLst>
      <p:ext uri="{BB962C8B-B14F-4D97-AF65-F5344CB8AC3E}">
        <p14:creationId xmlns:p14="http://schemas.microsoft.com/office/powerpoint/2010/main" val="1605333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F2DE7-3AD1-4268-8459-C078E745FE99}"/>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AA7ABE5-8D1B-4F2C-979A-C66A61B35F2B}"/>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81B408A5-BBF0-4F2C-B7D7-A87C6DF31EF6}"/>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B848AFE-4B6E-44BB-94FB-859215CE03DD}"/>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BEFE11C2-08A4-4625-981A-43446F3EE19F}"/>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F1C7CF-15F7-45F1-AFA9-4C63700FCA22}"/>
              </a:ext>
            </a:extLst>
          </p:cNvPr>
          <p:cNvSpPr>
            <a:spLocks noGrp="1"/>
          </p:cNvSpPr>
          <p:nvPr>
            <p:ph type="dt" sz="half" idx="10"/>
          </p:nvPr>
        </p:nvSpPr>
        <p:spPr/>
        <p:txBody>
          <a:bodyPr/>
          <a:lstStyle/>
          <a:p>
            <a:fld id="{3DDFCE89-A8A5-7D44-9D84-EDDD77D9E8B0}" type="datetimeFigureOut">
              <a:rPr lang="en-US" smtClean="0"/>
              <a:t>4/28/2022</a:t>
            </a:fld>
            <a:endParaRPr lang="en-US"/>
          </a:p>
        </p:txBody>
      </p:sp>
      <p:sp>
        <p:nvSpPr>
          <p:cNvPr id="8" name="Footer Placeholder 7">
            <a:extLst>
              <a:ext uri="{FF2B5EF4-FFF2-40B4-BE49-F238E27FC236}">
                <a16:creationId xmlns:a16="http://schemas.microsoft.com/office/drawing/2014/main" id="{B64F6DED-30CC-46E6-9AE0-540DEA9BF0B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5467099-D066-4D58-A9BF-EA50452AD1D3}"/>
              </a:ext>
            </a:extLst>
          </p:cNvPr>
          <p:cNvSpPr>
            <a:spLocks noGrp="1"/>
          </p:cNvSpPr>
          <p:nvPr>
            <p:ph type="sldNum" sz="quarter" idx="12"/>
          </p:nvPr>
        </p:nvSpPr>
        <p:spPr/>
        <p:txBody>
          <a:bodyPr/>
          <a:lstStyle/>
          <a:p>
            <a:fld id="{A3A9B932-4561-4141-9183-36B2DBB1652D}" type="slidenum">
              <a:rPr lang="en-US" smtClean="0"/>
              <a:t>‹#›</a:t>
            </a:fld>
            <a:endParaRPr lang="en-US"/>
          </a:p>
        </p:txBody>
      </p:sp>
    </p:spTree>
    <p:extLst>
      <p:ext uri="{BB962C8B-B14F-4D97-AF65-F5344CB8AC3E}">
        <p14:creationId xmlns:p14="http://schemas.microsoft.com/office/powerpoint/2010/main" val="3223281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301C9-B3E8-4DC9-83E1-E1FD93BC48B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0B371C-B7DB-4CE5-B881-E2911FDFDEB4}"/>
              </a:ext>
            </a:extLst>
          </p:cNvPr>
          <p:cNvSpPr>
            <a:spLocks noGrp="1"/>
          </p:cNvSpPr>
          <p:nvPr>
            <p:ph type="dt" sz="half" idx="10"/>
          </p:nvPr>
        </p:nvSpPr>
        <p:spPr/>
        <p:txBody>
          <a:bodyPr/>
          <a:lstStyle/>
          <a:p>
            <a:fld id="{3DDFCE89-A8A5-7D44-9D84-EDDD77D9E8B0}" type="datetimeFigureOut">
              <a:rPr lang="en-US" smtClean="0"/>
              <a:t>4/28/2022</a:t>
            </a:fld>
            <a:endParaRPr lang="en-US"/>
          </a:p>
        </p:txBody>
      </p:sp>
      <p:sp>
        <p:nvSpPr>
          <p:cNvPr id="4" name="Footer Placeholder 3">
            <a:extLst>
              <a:ext uri="{FF2B5EF4-FFF2-40B4-BE49-F238E27FC236}">
                <a16:creationId xmlns:a16="http://schemas.microsoft.com/office/drawing/2014/main" id="{B4F6549E-98A1-434B-B1C9-D3EF9A8E632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FC991DE-583A-40DE-A243-3D707B00CC00}"/>
              </a:ext>
            </a:extLst>
          </p:cNvPr>
          <p:cNvSpPr>
            <a:spLocks noGrp="1"/>
          </p:cNvSpPr>
          <p:nvPr>
            <p:ph type="sldNum" sz="quarter" idx="12"/>
          </p:nvPr>
        </p:nvSpPr>
        <p:spPr/>
        <p:txBody>
          <a:bodyPr/>
          <a:lstStyle/>
          <a:p>
            <a:fld id="{A3A9B932-4561-4141-9183-36B2DBB1652D}" type="slidenum">
              <a:rPr lang="en-US" smtClean="0"/>
              <a:t>‹#›</a:t>
            </a:fld>
            <a:endParaRPr lang="en-US"/>
          </a:p>
        </p:txBody>
      </p:sp>
    </p:spTree>
    <p:extLst>
      <p:ext uri="{BB962C8B-B14F-4D97-AF65-F5344CB8AC3E}">
        <p14:creationId xmlns:p14="http://schemas.microsoft.com/office/powerpoint/2010/main" val="1764760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CC86F06-31B1-482C-8C16-247F04E78E00}"/>
              </a:ext>
            </a:extLst>
          </p:cNvPr>
          <p:cNvSpPr>
            <a:spLocks noGrp="1"/>
          </p:cNvSpPr>
          <p:nvPr>
            <p:ph type="dt" sz="half" idx="10"/>
          </p:nvPr>
        </p:nvSpPr>
        <p:spPr/>
        <p:txBody>
          <a:bodyPr/>
          <a:lstStyle/>
          <a:p>
            <a:fld id="{3DDFCE89-A8A5-7D44-9D84-EDDD77D9E8B0}" type="datetimeFigureOut">
              <a:rPr lang="en-US" smtClean="0"/>
              <a:t>4/28/2022</a:t>
            </a:fld>
            <a:endParaRPr lang="en-US"/>
          </a:p>
        </p:txBody>
      </p:sp>
      <p:sp>
        <p:nvSpPr>
          <p:cNvPr id="3" name="Footer Placeholder 2">
            <a:extLst>
              <a:ext uri="{FF2B5EF4-FFF2-40B4-BE49-F238E27FC236}">
                <a16:creationId xmlns:a16="http://schemas.microsoft.com/office/drawing/2014/main" id="{CA60A16E-0AA6-4A67-A6CA-CF4540B6BB7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244897A-7E08-4ADD-9062-83F2CA735975}"/>
              </a:ext>
            </a:extLst>
          </p:cNvPr>
          <p:cNvSpPr>
            <a:spLocks noGrp="1"/>
          </p:cNvSpPr>
          <p:nvPr>
            <p:ph type="sldNum" sz="quarter" idx="12"/>
          </p:nvPr>
        </p:nvSpPr>
        <p:spPr/>
        <p:txBody>
          <a:bodyPr/>
          <a:lstStyle/>
          <a:p>
            <a:fld id="{A3A9B932-4561-4141-9183-36B2DBB1652D}" type="slidenum">
              <a:rPr lang="en-US" smtClean="0"/>
              <a:t>‹#›</a:t>
            </a:fld>
            <a:endParaRPr lang="en-US"/>
          </a:p>
        </p:txBody>
      </p:sp>
    </p:spTree>
    <p:extLst>
      <p:ext uri="{BB962C8B-B14F-4D97-AF65-F5344CB8AC3E}">
        <p14:creationId xmlns:p14="http://schemas.microsoft.com/office/powerpoint/2010/main" val="990351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19762-1A58-4CB1-B0DA-0882768D0DF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FB1B72DA-1467-4933-A7FC-DD07B7A6EF56}"/>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406B2B-A5ED-4B3B-970A-2261233F3BE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D99936D2-7C9E-487A-A607-9FE33CBF70AE}"/>
              </a:ext>
            </a:extLst>
          </p:cNvPr>
          <p:cNvSpPr>
            <a:spLocks noGrp="1"/>
          </p:cNvSpPr>
          <p:nvPr>
            <p:ph type="dt" sz="half" idx="10"/>
          </p:nvPr>
        </p:nvSpPr>
        <p:spPr/>
        <p:txBody>
          <a:bodyPr/>
          <a:lstStyle/>
          <a:p>
            <a:fld id="{3DDFCE89-A8A5-7D44-9D84-EDDD77D9E8B0}" type="datetimeFigureOut">
              <a:rPr lang="en-US" smtClean="0"/>
              <a:t>4/28/2022</a:t>
            </a:fld>
            <a:endParaRPr lang="en-US"/>
          </a:p>
        </p:txBody>
      </p:sp>
      <p:sp>
        <p:nvSpPr>
          <p:cNvPr id="6" name="Footer Placeholder 5">
            <a:extLst>
              <a:ext uri="{FF2B5EF4-FFF2-40B4-BE49-F238E27FC236}">
                <a16:creationId xmlns:a16="http://schemas.microsoft.com/office/drawing/2014/main" id="{114C7307-76F1-4724-80DA-760105A13C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A8144A-7129-4490-8AC7-DB0DF92A02B9}"/>
              </a:ext>
            </a:extLst>
          </p:cNvPr>
          <p:cNvSpPr>
            <a:spLocks noGrp="1"/>
          </p:cNvSpPr>
          <p:nvPr>
            <p:ph type="sldNum" sz="quarter" idx="12"/>
          </p:nvPr>
        </p:nvSpPr>
        <p:spPr/>
        <p:txBody>
          <a:bodyPr/>
          <a:lstStyle/>
          <a:p>
            <a:fld id="{A3A9B932-4561-4141-9183-36B2DBB1652D}" type="slidenum">
              <a:rPr lang="en-US" smtClean="0"/>
              <a:t>‹#›</a:t>
            </a:fld>
            <a:endParaRPr lang="en-US"/>
          </a:p>
        </p:txBody>
      </p:sp>
    </p:spTree>
    <p:extLst>
      <p:ext uri="{BB962C8B-B14F-4D97-AF65-F5344CB8AC3E}">
        <p14:creationId xmlns:p14="http://schemas.microsoft.com/office/powerpoint/2010/main" val="1295780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48AD1-384E-4C26-9F32-411D11F1625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123DE58F-B0F6-42B1-AA78-3175F782B8D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60BFEC3F-E6E9-40AA-8921-33DF907B680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E3C11C15-3CAC-48F2-A9BD-231954FF077B}"/>
              </a:ext>
            </a:extLst>
          </p:cNvPr>
          <p:cNvSpPr>
            <a:spLocks noGrp="1"/>
          </p:cNvSpPr>
          <p:nvPr>
            <p:ph type="dt" sz="half" idx="10"/>
          </p:nvPr>
        </p:nvSpPr>
        <p:spPr/>
        <p:txBody>
          <a:bodyPr/>
          <a:lstStyle/>
          <a:p>
            <a:fld id="{3DDFCE89-A8A5-7D44-9D84-EDDD77D9E8B0}" type="datetimeFigureOut">
              <a:rPr lang="en-US" smtClean="0"/>
              <a:t>4/28/2022</a:t>
            </a:fld>
            <a:endParaRPr lang="en-US"/>
          </a:p>
        </p:txBody>
      </p:sp>
      <p:sp>
        <p:nvSpPr>
          <p:cNvPr id="6" name="Footer Placeholder 5">
            <a:extLst>
              <a:ext uri="{FF2B5EF4-FFF2-40B4-BE49-F238E27FC236}">
                <a16:creationId xmlns:a16="http://schemas.microsoft.com/office/drawing/2014/main" id="{49FC8220-F8D0-4C93-B458-97BA17AAE3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52B7AC-1275-4085-871D-C5F8EEA3EE7A}"/>
              </a:ext>
            </a:extLst>
          </p:cNvPr>
          <p:cNvSpPr>
            <a:spLocks noGrp="1"/>
          </p:cNvSpPr>
          <p:nvPr>
            <p:ph type="sldNum" sz="quarter" idx="12"/>
          </p:nvPr>
        </p:nvSpPr>
        <p:spPr/>
        <p:txBody>
          <a:bodyPr/>
          <a:lstStyle/>
          <a:p>
            <a:fld id="{A3A9B932-4561-4141-9183-36B2DBB1652D}" type="slidenum">
              <a:rPr lang="en-US" smtClean="0"/>
              <a:t>‹#›</a:t>
            </a:fld>
            <a:endParaRPr lang="en-US"/>
          </a:p>
        </p:txBody>
      </p:sp>
    </p:spTree>
    <p:extLst>
      <p:ext uri="{BB962C8B-B14F-4D97-AF65-F5344CB8AC3E}">
        <p14:creationId xmlns:p14="http://schemas.microsoft.com/office/powerpoint/2010/main" val="4051967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01B7F2-8B5E-4E2D-8C2A-DAF34119285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8316E3C-51C5-4BB6-B717-258DF9288686}"/>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9853E6-5CB2-4E72-BD8F-21929B5B91C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3DDFCE89-A8A5-7D44-9D84-EDDD77D9E8B0}" type="datetimeFigureOut">
              <a:rPr lang="en-US" smtClean="0"/>
              <a:t>4/28/2022</a:t>
            </a:fld>
            <a:endParaRPr lang="en-US"/>
          </a:p>
        </p:txBody>
      </p:sp>
      <p:sp>
        <p:nvSpPr>
          <p:cNvPr id="5" name="Footer Placeholder 4">
            <a:extLst>
              <a:ext uri="{FF2B5EF4-FFF2-40B4-BE49-F238E27FC236}">
                <a16:creationId xmlns:a16="http://schemas.microsoft.com/office/drawing/2014/main" id="{2135B91C-6163-4CC1-914F-6C1F61B1D13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DAF530-5D59-472E-AED5-9907B56909E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3A9B932-4561-4141-9183-36B2DBB1652D}" type="slidenum">
              <a:rPr lang="en-US" smtClean="0"/>
              <a:t>‹#›</a:t>
            </a:fld>
            <a:endParaRPr lang="en-US"/>
          </a:p>
        </p:txBody>
      </p:sp>
    </p:spTree>
    <p:extLst>
      <p:ext uri="{BB962C8B-B14F-4D97-AF65-F5344CB8AC3E}">
        <p14:creationId xmlns:p14="http://schemas.microsoft.com/office/powerpoint/2010/main" val="187681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youtu.be/eS4OZZuutfo"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25103"/>
            <a:ext cx="7772400" cy="1651659"/>
          </a:xfrm>
        </p:spPr>
        <p:txBody>
          <a:bodyPr>
            <a:normAutofit/>
          </a:bodyPr>
          <a:lstStyle/>
          <a:p>
            <a:r>
              <a:rPr lang="en-US" sz="5400" b="1" dirty="0">
                <a:solidFill>
                  <a:srgbClr val="005A70"/>
                </a:solidFill>
                <a:latin typeface="Gotham-Bold" charset="0"/>
                <a:ea typeface="Gotham-Bold" charset="0"/>
                <a:cs typeface="Gotham-Bold" charset="0"/>
              </a:rPr>
              <a:t>Remote Physiologic Monitoring</a:t>
            </a:r>
          </a:p>
        </p:txBody>
      </p:sp>
      <p:sp>
        <p:nvSpPr>
          <p:cNvPr id="3" name="Subtitle 2"/>
          <p:cNvSpPr>
            <a:spLocks noGrp="1"/>
          </p:cNvSpPr>
          <p:nvPr>
            <p:ph type="subTitle" idx="1"/>
          </p:nvPr>
        </p:nvSpPr>
        <p:spPr>
          <a:xfrm>
            <a:off x="1143000" y="3078054"/>
            <a:ext cx="6858000" cy="1655762"/>
          </a:xfrm>
        </p:spPr>
        <p:txBody>
          <a:bodyPr>
            <a:normAutofit/>
          </a:bodyPr>
          <a:lstStyle/>
          <a:p>
            <a:r>
              <a:rPr lang="en-US" sz="3200" dirty="0">
                <a:solidFill>
                  <a:srgbClr val="75787B"/>
                </a:solidFill>
                <a:latin typeface="Libre Baskerville" charset="0"/>
                <a:ea typeface="Libre Baskerville" charset="0"/>
                <a:cs typeface="Libre Baskerville" charset="0"/>
              </a:rPr>
              <a:t>New Service Line addition 2022</a:t>
            </a:r>
          </a:p>
        </p:txBody>
      </p:sp>
    </p:spTree>
    <p:extLst>
      <p:ext uri="{BB962C8B-B14F-4D97-AF65-F5344CB8AC3E}">
        <p14:creationId xmlns:p14="http://schemas.microsoft.com/office/powerpoint/2010/main" val="213951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652801"/>
            <a:ext cx="7886700" cy="1325563"/>
          </a:xfrm>
        </p:spPr>
        <p:txBody>
          <a:bodyPr>
            <a:normAutofit/>
          </a:bodyPr>
          <a:lstStyle/>
          <a:p>
            <a:r>
              <a:rPr lang="en-US" sz="5400" dirty="0"/>
              <a:t>Summary Budget</a:t>
            </a:r>
          </a:p>
        </p:txBody>
      </p:sp>
      <p:sp>
        <p:nvSpPr>
          <p:cNvPr id="3" name="Content Placeholder 2"/>
          <p:cNvSpPr>
            <a:spLocks noGrp="1"/>
          </p:cNvSpPr>
          <p:nvPr>
            <p:ph idx="1"/>
          </p:nvPr>
        </p:nvSpPr>
        <p:spPr>
          <a:xfrm>
            <a:off x="628650" y="2243299"/>
            <a:ext cx="7886700" cy="3578857"/>
          </a:xfrm>
        </p:spPr>
        <p:txBody>
          <a:bodyPr>
            <a:normAutofit/>
          </a:bodyPr>
          <a:lstStyle/>
          <a:p>
            <a:pPr marL="0" indent="0">
              <a:buNone/>
            </a:pPr>
            <a:r>
              <a:rPr lang="en-US" dirty="0"/>
              <a:t>To offset the cost of the FTE and capital equipment for the MIH program, a contract proposal for the RPM program was reviewed. If MIH team can enroll 30 patients per month onto the RPM platform, the revenue generated will offset the cost of the MIH program. </a:t>
            </a:r>
          </a:p>
          <a:p>
            <a:pPr marL="0" indent="0">
              <a:buNone/>
            </a:pPr>
            <a:endParaRPr lang="en-US" sz="2000" dirty="0">
              <a:solidFill>
                <a:schemeClr val="bg2">
                  <a:lumMod val="25000"/>
                </a:schemeClr>
              </a:solidFill>
              <a:latin typeface="Gotham-Book" charset="0"/>
              <a:ea typeface="Gotham-Book" charset="0"/>
              <a:cs typeface="Gotham-Book" charset="0"/>
            </a:endParaRPr>
          </a:p>
          <a:p>
            <a:pPr marL="0" indent="0">
              <a:buNone/>
            </a:pPr>
            <a:r>
              <a:rPr lang="en-US" sz="2000" dirty="0">
                <a:solidFill>
                  <a:schemeClr val="bg2">
                    <a:lumMod val="25000"/>
                  </a:schemeClr>
                </a:solidFill>
                <a:latin typeface="Gotham-Book" charset="0"/>
                <a:ea typeface="Gotham-Book" charset="0"/>
                <a:cs typeface="Gotham-Book" charset="0"/>
              </a:rPr>
              <a:t>They have 28 patients in the first two months of operation so we are looking for MORE!!!!! </a:t>
            </a:r>
          </a:p>
          <a:p>
            <a:pPr marL="0" indent="0">
              <a:buNone/>
            </a:pPr>
            <a:endParaRPr lang="en-US" sz="2000" dirty="0">
              <a:solidFill>
                <a:schemeClr val="bg2">
                  <a:lumMod val="25000"/>
                </a:schemeClr>
              </a:solidFill>
              <a:latin typeface="Gotham-Book" charset="0"/>
              <a:ea typeface="Gotham-Book" charset="0"/>
              <a:cs typeface="Gotham-Book" charset="0"/>
            </a:endParaRPr>
          </a:p>
          <a:p>
            <a:pPr marL="0" indent="0">
              <a:buNone/>
            </a:pPr>
            <a:r>
              <a:rPr lang="en-US" sz="2000" dirty="0">
                <a:solidFill>
                  <a:schemeClr val="bg2">
                    <a:lumMod val="25000"/>
                  </a:schemeClr>
                </a:solidFill>
                <a:latin typeface="Gotham-Book" charset="0"/>
                <a:ea typeface="Gotham-Book" charset="0"/>
                <a:cs typeface="Gotham-Book" charset="0"/>
              </a:rPr>
              <a:t>We have also received SHIP grant funds to help offset some of the start up costs to better show revenue streams this year. </a:t>
            </a:r>
          </a:p>
          <a:p>
            <a:pPr marL="0" indent="0">
              <a:buNone/>
            </a:pPr>
            <a:endParaRPr lang="en-US" sz="2000" dirty="0">
              <a:solidFill>
                <a:schemeClr val="bg2">
                  <a:lumMod val="25000"/>
                </a:schemeClr>
              </a:solidFill>
              <a:latin typeface="Gotham-Book" charset="0"/>
              <a:ea typeface="Gotham-Book" charset="0"/>
              <a:cs typeface="Gotham-Book" charset="0"/>
            </a:endParaRPr>
          </a:p>
          <a:p>
            <a:pPr marL="0" indent="0">
              <a:buNone/>
            </a:pPr>
            <a:endParaRPr lang="en-US" sz="2000" dirty="0">
              <a:solidFill>
                <a:schemeClr val="bg2">
                  <a:lumMod val="25000"/>
                </a:schemeClr>
              </a:solidFill>
              <a:latin typeface="Gotham-Book" charset="0"/>
              <a:ea typeface="Gotham-Book" charset="0"/>
              <a:cs typeface="Gotham-Book" charset="0"/>
            </a:endParaRPr>
          </a:p>
        </p:txBody>
      </p:sp>
      <p:sp>
        <p:nvSpPr>
          <p:cNvPr id="4" name="Subtitle 2"/>
          <p:cNvSpPr txBox="1">
            <a:spLocks/>
          </p:cNvSpPr>
          <p:nvPr/>
        </p:nvSpPr>
        <p:spPr>
          <a:xfrm>
            <a:off x="628650" y="2430783"/>
            <a:ext cx="6858000" cy="6411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3200" dirty="0">
              <a:solidFill>
                <a:srgbClr val="75787B"/>
              </a:solidFill>
              <a:latin typeface="Libre Baskerville" charset="0"/>
              <a:ea typeface="Libre Baskerville" charset="0"/>
              <a:cs typeface="Libre Baskerville" charset="0"/>
            </a:endParaRPr>
          </a:p>
        </p:txBody>
      </p:sp>
    </p:spTree>
    <p:extLst>
      <p:ext uri="{BB962C8B-B14F-4D97-AF65-F5344CB8AC3E}">
        <p14:creationId xmlns:p14="http://schemas.microsoft.com/office/powerpoint/2010/main" val="3289542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652801"/>
            <a:ext cx="7886700" cy="1325563"/>
          </a:xfrm>
        </p:spPr>
        <p:txBody>
          <a:bodyPr>
            <a:normAutofit/>
          </a:bodyPr>
          <a:lstStyle/>
          <a:p>
            <a:r>
              <a:rPr lang="en-US" sz="5400" dirty="0"/>
              <a:t>Conclusion</a:t>
            </a:r>
          </a:p>
        </p:txBody>
      </p:sp>
      <p:sp>
        <p:nvSpPr>
          <p:cNvPr id="3" name="Content Placeholder 2"/>
          <p:cNvSpPr>
            <a:spLocks noGrp="1"/>
          </p:cNvSpPr>
          <p:nvPr>
            <p:ph idx="1"/>
          </p:nvPr>
        </p:nvSpPr>
        <p:spPr>
          <a:xfrm>
            <a:off x="628650" y="2243299"/>
            <a:ext cx="7886700" cy="3578857"/>
          </a:xfrm>
        </p:spPr>
        <p:txBody>
          <a:bodyPr>
            <a:normAutofit/>
          </a:bodyPr>
          <a:lstStyle/>
          <a:p>
            <a:r>
              <a:rPr lang="en-US" dirty="0"/>
              <a:t>Better access for patients</a:t>
            </a:r>
          </a:p>
          <a:p>
            <a:r>
              <a:rPr lang="en-US" sz="2000" dirty="0">
                <a:solidFill>
                  <a:schemeClr val="bg2">
                    <a:lumMod val="25000"/>
                  </a:schemeClr>
                </a:solidFill>
                <a:latin typeface="Gotham-Book" charset="0"/>
                <a:ea typeface="Gotham-Book" charset="0"/>
                <a:cs typeface="Gotham-Book" charset="0"/>
              </a:rPr>
              <a:t>Decrease unnecessary ER visits</a:t>
            </a:r>
          </a:p>
          <a:p>
            <a:r>
              <a:rPr lang="en-US" sz="2000" dirty="0">
                <a:solidFill>
                  <a:schemeClr val="bg2">
                    <a:lumMod val="25000"/>
                  </a:schemeClr>
                </a:solidFill>
                <a:latin typeface="Gotham-Book" charset="0"/>
                <a:ea typeface="Gotham-Book" charset="0"/>
                <a:cs typeface="Gotham-Book" charset="0"/>
              </a:rPr>
              <a:t>Decrease re-admission penalties</a:t>
            </a:r>
          </a:p>
          <a:p>
            <a:r>
              <a:rPr lang="en-US" sz="2000" dirty="0">
                <a:solidFill>
                  <a:schemeClr val="bg2">
                    <a:lumMod val="25000"/>
                  </a:schemeClr>
                </a:solidFill>
                <a:latin typeface="Gotham-Book" charset="0"/>
                <a:ea typeface="Gotham-Book" charset="0"/>
                <a:cs typeface="Gotham-Book" charset="0"/>
              </a:rPr>
              <a:t>Help patients meet health goals </a:t>
            </a:r>
          </a:p>
          <a:p>
            <a:r>
              <a:rPr lang="en-US" sz="2000" dirty="0">
                <a:solidFill>
                  <a:schemeClr val="bg2">
                    <a:lumMod val="25000"/>
                  </a:schemeClr>
                </a:solidFill>
                <a:latin typeface="Gotham-Book" charset="0"/>
                <a:ea typeface="Gotham-Book" charset="0"/>
                <a:cs typeface="Gotham-Book" charset="0"/>
              </a:rPr>
              <a:t>Support MIH service (in case need for hospital capacity spikes)</a:t>
            </a:r>
          </a:p>
          <a:p>
            <a:r>
              <a:rPr lang="en-US" sz="2000" dirty="0">
                <a:solidFill>
                  <a:schemeClr val="bg2">
                    <a:lumMod val="25000"/>
                  </a:schemeClr>
                </a:solidFill>
                <a:latin typeface="Gotham-Book" charset="0"/>
                <a:ea typeface="Gotham-Book" charset="0"/>
                <a:cs typeface="Gotham-Book" charset="0"/>
              </a:rPr>
              <a:t>Technology-driven healthcare</a:t>
            </a:r>
          </a:p>
          <a:p>
            <a:r>
              <a:rPr lang="en-US" sz="2000" dirty="0">
                <a:solidFill>
                  <a:schemeClr val="bg2">
                    <a:lumMod val="25000"/>
                  </a:schemeClr>
                </a:solidFill>
                <a:latin typeface="Gotham-Book" charset="0"/>
                <a:ea typeface="Gotham-Book" charset="0"/>
                <a:cs typeface="Gotham-Book" charset="0"/>
              </a:rPr>
              <a:t>Helps support community infrastructure</a:t>
            </a:r>
          </a:p>
          <a:p>
            <a:r>
              <a:rPr lang="en-US" sz="2000" dirty="0">
                <a:solidFill>
                  <a:schemeClr val="bg2">
                    <a:lumMod val="25000"/>
                  </a:schemeClr>
                </a:solidFill>
                <a:latin typeface="Gotham-Book" charset="0"/>
                <a:ea typeface="Gotham-Book" charset="0"/>
                <a:cs typeface="Gotham-Book" charset="0"/>
              </a:rPr>
              <a:t>Allow for expansion as service/needs/patient areas expand</a:t>
            </a:r>
          </a:p>
          <a:p>
            <a:pPr marL="0" indent="0">
              <a:buNone/>
            </a:pPr>
            <a:endParaRPr lang="en-US" sz="2000" dirty="0">
              <a:solidFill>
                <a:schemeClr val="bg2">
                  <a:lumMod val="25000"/>
                </a:schemeClr>
              </a:solidFill>
              <a:latin typeface="Gotham-Book" charset="0"/>
              <a:ea typeface="Gotham-Book" charset="0"/>
              <a:cs typeface="Gotham-Book" charset="0"/>
            </a:endParaRPr>
          </a:p>
          <a:p>
            <a:endParaRPr lang="en-US" sz="2000" dirty="0">
              <a:solidFill>
                <a:schemeClr val="bg2">
                  <a:lumMod val="25000"/>
                </a:schemeClr>
              </a:solidFill>
              <a:latin typeface="Gotham-Book" charset="0"/>
              <a:ea typeface="Gotham-Book" charset="0"/>
              <a:cs typeface="Gotham-Book" charset="0"/>
            </a:endParaRPr>
          </a:p>
          <a:p>
            <a:endParaRPr lang="en-US" sz="2000" dirty="0">
              <a:solidFill>
                <a:schemeClr val="bg2">
                  <a:lumMod val="25000"/>
                </a:schemeClr>
              </a:solidFill>
              <a:latin typeface="Gotham-Book" charset="0"/>
              <a:ea typeface="Gotham-Book" charset="0"/>
              <a:cs typeface="Gotham-Book" charset="0"/>
            </a:endParaRPr>
          </a:p>
          <a:p>
            <a:pPr marL="0" indent="0">
              <a:buNone/>
            </a:pPr>
            <a:endParaRPr lang="en-US" sz="2000" dirty="0">
              <a:solidFill>
                <a:schemeClr val="bg2">
                  <a:lumMod val="25000"/>
                </a:schemeClr>
              </a:solidFill>
              <a:latin typeface="Gotham-Book" charset="0"/>
              <a:ea typeface="Gotham-Book" charset="0"/>
              <a:cs typeface="Gotham-Book" charset="0"/>
            </a:endParaRPr>
          </a:p>
        </p:txBody>
      </p:sp>
      <p:sp>
        <p:nvSpPr>
          <p:cNvPr id="4" name="Subtitle 2"/>
          <p:cNvSpPr txBox="1">
            <a:spLocks/>
          </p:cNvSpPr>
          <p:nvPr/>
        </p:nvSpPr>
        <p:spPr>
          <a:xfrm>
            <a:off x="628650" y="2246192"/>
            <a:ext cx="6858000" cy="6411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3200" dirty="0">
              <a:solidFill>
                <a:srgbClr val="75787B"/>
              </a:solidFill>
              <a:latin typeface="Libre Baskerville" charset="0"/>
              <a:ea typeface="Libre Baskerville" charset="0"/>
              <a:cs typeface="Libre Baskerville" charset="0"/>
            </a:endParaRPr>
          </a:p>
        </p:txBody>
      </p:sp>
    </p:spTree>
    <p:extLst>
      <p:ext uri="{BB962C8B-B14F-4D97-AF65-F5344CB8AC3E}">
        <p14:creationId xmlns:p14="http://schemas.microsoft.com/office/powerpoint/2010/main" val="493223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652801"/>
            <a:ext cx="7886700" cy="1325563"/>
          </a:xfrm>
        </p:spPr>
        <p:txBody>
          <a:bodyPr>
            <a:normAutofit/>
          </a:bodyPr>
          <a:lstStyle/>
          <a:p>
            <a:r>
              <a:rPr lang="en-US" sz="5400" dirty="0"/>
              <a:t>Purpose</a:t>
            </a:r>
          </a:p>
        </p:txBody>
      </p:sp>
      <p:sp>
        <p:nvSpPr>
          <p:cNvPr id="3" name="Content Placeholder 2"/>
          <p:cNvSpPr>
            <a:spLocks noGrp="1"/>
          </p:cNvSpPr>
          <p:nvPr>
            <p:ph idx="1"/>
          </p:nvPr>
        </p:nvSpPr>
        <p:spPr>
          <a:xfrm>
            <a:off x="628650" y="2614774"/>
            <a:ext cx="7886700" cy="2825393"/>
          </a:xfrm>
        </p:spPr>
        <p:txBody>
          <a:bodyPr>
            <a:normAutofit/>
          </a:bodyPr>
          <a:lstStyle/>
          <a:p>
            <a:pPr marL="0" indent="0">
              <a:buNone/>
            </a:pPr>
            <a:r>
              <a:rPr lang="en-US" sz="2000" dirty="0">
                <a:latin typeface="Gotham-Book" charset="0"/>
                <a:ea typeface="Gotham-Book" charset="0"/>
                <a:cs typeface="Gotham-Book" charset="0"/>
              </a:rPr>
              <a:t>Remote physiologic monitoring </a:t>
            </a:r>
            <a:r>
              <a:rPr lang="en-US" dirty="0"/>
              <a:t>is a technology to enable monitoring of patients outside of conventional clinical settings, such as in the home or in a remote area, which may increase access to care and decrease healthcare delivery costs. This service, coupled with the Mobile Integrated Health team, expands our patient services in the home by using nurses, APRNs and MD for home monitoring of patients</a:t>
            </a:r>
          </a:p>
          <a:p>
            <a:pPr marL="0" indent="0">
              <a:buNone/>
            </a:pPr>
            <a:endParaRPr lang="en-US" sz="2000" dirty="0">
              <a:solidFill>
                <a:schemeClr val="bg2">
                  <a:lumMod val="25000"/>
                </a:schemeClr>
              </a:solidFill>
              <a:latin typeface="Gotham-Book" charset="0"/>
              <a:ea typeface="Gotham-Book" charset="0"/>
              <a:cs typeface="Gotham-Book" charset="0"/>
            </a:endParaRPr>
          </a:p>
          <a:p>
            <a:pPr marL="0" indent="0">
              <a:buNone/>
            </a:pPr>
            <a:r>
              <a:rPr lang="en-US" u="sng">
                <a:hlinkClick r:id="rId3"/>
              </a:rPr>
              <a:t>https://youtu.be/eS4OZZuutfo</a:t>
            </a:r>
            <a:endParaRPr lang="en-US" u="sng"/>
          </a:p>
          <a:p>
            <a:pPr marL="0" indent="0">
              <a:buNone/>
            </a:pPr>
            <a:endParaRPr lang="en-US" sz="2000" dirty="0">
              <a:solidFill>
                <a:schemeClr val="bg2">
                  <a:lumMod val="25000"/>
                </a:schemeClr>
              </a:solidFill>
              <a:latin typeface="Gotham-Book" charset="0"/>
              <a:ea typeface="Gotham-Book" charset="0"/>
              <a:cs typeface="Gotham-Book" charset="0"/>
            </a:endParaRPr>
          </a:p>
        </p:txBody>
      </p:sp>
      <p:sp>
        <p:nvSpPr>
          <p:cNvPr id="4" name="Subtitle 2"/>
          <p:cNvSpPr txBox="1">
            <a:spLocks/>
          </p:cNvSpPr>
          <p:nvPr/>
        </p:nvSpPr>
        <p:spPr>
          <a:xfrm>
            <a:off x="628650" y="2430783"/>
            <a:ext cx="6858000" cy="6411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3200" dirty="0">
              <a:solidFill>
                <a:srgbClr val="75787B"/>
              </a:solidFill>
              <a:latin typeface="Libre Baskerville" charset="0"/>
              <a:ea typeface="Libre Baskerville" charset="0"/>
              <a:cs typeface="Libre Baskerville" charset="0"/>
            </a:endParaRPr>
          </a:p>
        </p:txBody>
      </p:sp>
    </p:spTree>
    <p:extLst>
      <p:ext uri="{BB962C8B-B14F-4D97-AF65-F5344CB8AC3E}">
        <p14:creationId xmlns:p14="http://schemas.microsoft.com/office/powerpoint/2010/main" val="918721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652801"/>
            <a:ext cx="7886700" cy="1325563"/>
          </a:xfrm>
        </p:spPr>
        <p:txBody>
          <a:bodyPr>
            <a:normAutofit/>
          </a:bodyPr>
          <a:lstStyle/>
          <a:p>
            <a:r>
              <a:rPr lang="en-US" sz="5400" dirty="0"/>
              <a:t>Goals</a:t>
            </a:r>
          </a:p>
        </p:txBody>
      </p:sp>
      <p:sp>
        <p:nvSpPr>
          <p:cNvPr id="3" name="Content Placeholder 2"/>
          <p:cNvSpPr>
            <a:spLocks noGrp="1"/>
          </p:cNvSpPr>
          <p:nvPr>
            <p:ph idx="1"/>
          </p:nvPr>
        </p:nvSpPr>
        <p:spPr>
          <a:xfrm>
            <a:off x="628650" y="2315230"/>
            <a:ext cx="7886700" cy="2825393"/>
          </a:xfrm>
        </p:spPr>
        <p:txBody>
          <a:bodyPr>
            <a:normAutofit/>
          </a:bodyPr>
          <a:lstStyle/>
          <a:p>
            <a:pPr marL="0" indent="0">
              <a:buNone/>
            </a:pPr>
            <a:r>
              <a:rPr lang="en-US" dirty="0"/>
              <a:t>The goal of RPM service is for better control of patient’s chronic medical conditions and to prevent unnecessary or repeated emergency room visits and re-hospitalizations. RPM allows the provider to monitor the patient’s vitals from their office and change medications appropriately.</a:t>
            </a:r>
          </a:p>
          <a:p>
            <a:pPr marL="0" indent="0">
              <a:buNone/>
            </a:pPr>
            <a:endParaRPr lang="en-US" sz="2000" dirty="0">
              <a:solidFill>
                <a:schemeClr val="bg2">
                  <a:lumMod val="25000"/>
                </a:schemeClr>
              </a:solidFill>
              <a:latin typeface="Gotham-Book" charset="0"/>
              <a:ea typeface="Gotham-Book" charset="0"/>
              <a:cs typeface="Gotham-Book" charset="0"/>
            </a:endParaRPr>
          </a:p>
          <a:p>
            <a:pPr marL="0" indent="0">
              <a:buNone/>
            </a:pPr>
            <a:r>
              <a:rPr lang="en-US" sz="2000" dirty="0">
                <a:solidFill>
                  <a:schemeClr val="bg2">
                    <a:lumMod val="25000"/>
                  </a:schemeClr>
                </a:solidFill>
                <a:latin typeface="Gotham-Book" charset="0"/>
                <a:ea typeface="Gotham-Book" charset="0"/>
                <a:cs typeface="Gotham-Book" charset="0"/>
              </a:rPr>
              <a:t>Fund a much-needed and well-received service line of MIH</a:t>
            </a:r>
          </a:p>
        </p:txBody>
      </p:sp>
      <p:sp>
        <p:nvSpPr>
          <p:cNvPr id="4" name="Subtitle 2"/>
          <p:cNvSpPr txBox="1">
            <a:spLocks/>
          </p:cNvSpPr>
          <p:nvPr/>
        </p:nvSpPr>
        <p:spPr>
          <a:xfrm>
            <a:off x="628650" y="2430783"/>
            <a:ext cx="6858000" cy="6411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3200" dirty="0">
              <a:solidFill>
                <a:srgbClr val="75787B"/>
              </a:solidFill>
              <a:latin typeface="Libre Baskerville" charset="0"/>
              <a:ea typeface="Libre Baskerville" charset="0"/>
              <a:cs typeface="Libre Baskerville" charset="0"/>
            </a:endParaRPr>
          </a:p>
        </p:txBody>
      </p:sp>
    </p:spTree>
    <p:extLst>
      <p:ext uri="{BB962C8B-B14F-4D97-AF65-F5344CB8AC3E}">
        <p14:creationId xmlns:p14="http://schemas.microsoft.com/office/powerpoint/2010/main" val="2974574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652801"/>
            <a:ext cx="7886700" cy="1325563"/>
          </a:xfrm>
        </p:spPr>
        <p:txBody>
          <a:bodyPr>
            <a:normAutofit/>
          </a:bodyPr>
          <a:lstStyle/>
          <a:p>
            <a:r>
              <a:rPr lang="en-US" sz="5400" dirty="0"/>
              <a:t>Stakeholders</a:t>
            </a:r>
          </a:p>
        </p:txBody>
      </p:sp>
      <p:sp>
        <p:nvSpPr>
          <p:cNvPr id="3" name="Content Placeholder 2"/>
          <p:cNvSpPr>
            <a:spLocks noGrp="1"/>
          </p:cNvSpPr>
          <p:nvPr>
            <p:ph idx="1"/>
          </p:nvPr>
        </p:nvSpPr>
        <p:spPr>
          <a:xfrm>
            <a:off x="628650" y="2430783"/>
            <a:ext cx="7886700" cy="2825393"/>
          </a:xfrm>
        </p:spPr>
        <p:txBody>
          <a:bodyPr>
            <a:normAutofit/>
          </a:bodyPr>
          <a:lstStyle/>
          <a:p>
            <a:pPr marL="0" indent="0">
              <a:buNone/>
            </a:pPr>
            <a:r>
              <a:rPr lang="en-US" dirty="0"/>
              <a:t>Patients with a chronic medical condition such as hypertension, diabetes, chronic obstructive pulmonary disease (COPD), congestive heart failure (CHF), or COVID-19 can enroll in the service. Commonly, the collaboration with our MIH team and the case management/care coordinators will help channel the referrals into the program and help with eligibility. Provider referral is preferred to help better collaborate and monitor the patients progress. </a:t>
            </a:r>
            <a:endParaRPr lang="en-US" sz="2000" dirty="0">
              <a:solidFill>
                <a:schemeClr val="bg2">
                  <a:lumMod val="25000"/>
                </a:schemeClr>
              </a:solidFill>
              <a:latin typeface="Gotham-Book" charset="0"/>
              <a:ea typeface="Gotham-Book" charset="0"/>
              <a:cs typeface="Gotham-Book" charset="0"/>
            </a:endParaRPr>
          </a:p>
        </p:txBody>
      </p:sp>
      <p:sp>
        <p:nvSpPr>
          <p:cNvPr id="4" name="Subtitle 2"/>
          <p:cNvSpPr txBox="1">
            <a:spLocks/>
          </p:cNvSpPr>
          <p:nvPr/>
        </p:nvSpPr>
        <p:spPr>
          <a:xfrm>
            <a:off x="628650" y="2430783"/>
            <a:ext cx="6858000" cy="6411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3200" dirty="0">
              <a:solidFill>
                <a:srgbClr val="75787B"/>
              </a:solidFill>
              <a:latin typeface="Libre Baskerville" charset="0"/>
              <a:ea typeface="Libre Baskerville" charset="0"/>
              <a:cs typeface="Libre Baskerville" charset="0"/>
            </a:endParaRPr>
          </a:p>
        </p:txBody>
      </p:sp>
    </p:spTree>
    <p:extLst>
      <p:ext uri="{BB962C8B-B14F-4D97-AF65-F5344CB8AC3E}">
        <p14:creationId xmlns:p14="http://schemas.microsoft.com/office/powerpoint/2010/main" val="4293851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652801"/>
            <a:ext cx="7886700" cy="1325563"/>
          </a:xfrm>
        </p:spPr>
        <p:txBody>
          <a:bodyPr>
            <a:normAutofit/>
          </a:bodyPr>
          <a:lstStyle/>
          <a:p>
            <a:r>
              <a:rPr lang="en-US" sz="5400" dirty="0"/>
              <a:t>Objectives</a:t>
            </a:r>
          </a:p>
        </p:txBody>
      </p:sp>
      <p:sp>
        <p:nvSpPr>
          <p:cNvPr id="3" name="Content Placeholder 2"/>
          <p:cNvSpPr>
            <a:spLocks noGrp="1"/>
          </p:cNvSpPr>
          <p:nvPr>
            <p:ph idx="1"/>
          </p:nvPr>
        </p:nvSpPr>
        <p:spPr>
          <a:xfrm>
            <a:off x="628650" y="1650124"/>
            <a:ext cx="7886700" cy="3972909"/>
          </a:xfrm>
        </p:spPr>
        <p:txBody>
          <a:bodyPr>
            <a:normAutofit fontScale="92500" lnSpcReduction="10000"/>
          </a:bodyPr>
          <a:lstStyle/>
          <a:p>
            <a:pPr marL="0" indent="0">
              <a:buNone/>
            </a:pPr>
            <a:r>
              <a:rPr lang="en-US" dirty="0"/>
              <a:t>The service consists of a nurse and other medical personnel who have expanded their practices to include in-home visits. </a:t>
            </a:r>
          </a:p>
          <a:p>
            <a:pPr marL="0" indent="0">
              <a:buNone/>
            </a:pPr>
            <a:r>
              <a:rPr lang="en-US" dirty="0"/>
              <a:t>They work collaboratively with nurse practitioners/physicians to provide oversight on each patient’s medical management. </a:t>
            </a:r>
          </a:p>
          <a:p>
            <a:pPr marL="0" indent="0">
              <a:buNone/>
            </a:pPr>
            <a:r>
              <a:rPr lang="en-US" dirty="0"/>
              <a:t>RPM will allow patient’s and providers greater access to health care. RPM will allow patients to be greater connected to their health care professionals and help decrease healthcare disparities.</a:t>
            </a:r>
          </a:p>
          <a:p>
            <a:pPr marL="0" indent="0">
              <a:buNone/>
            </a:pPr>
            <a:r>
              <a:rPr lang="en-US" dirty="0"/>
              <a:t> In turn, RPM will help better manage chronic ailments and will allow providers to better treat their patients. </a:t>
            </a:r>
          </a:p>
          <a:p>
            <a:pPr marL="0" indent="0">
              <a:buNone/>
            </a:pPr>
            <a:r>
              <a:rPr lang="en-US" dirty="0"/>
              <a:t>Each RPM patient will receive in home equipment that is 4g based and will allow them to take their vitals including blood glucose and weights. Those results will then be downloaded into the patient’s chart for the care provider team to evaluate. The equipment that will be provided depending on the patients care plan may include a blood pressure cuff, scale, pulse oximeter, and glucometer. </a:t>
            </a:r>
          </a:p>
          <a:p>
            <a:pPr marL="0" indent="0">
              <a:buNone/>
            </a:pPr>
            <a:endParaRPr lang="en-US" sz="2000" dirty="0">
              <a:solidFill>
                <a:schemeClr val="bg2">
                  <a:lumMod val="25000"/>
                </a:schemeClr>
              </a:solidFill>
              <a:latin typeface="Gotham-Book" charset="0"/>
              <a:ea typeface="Gotham-Book" charset="0"/>
              <a:cs typeface="Gotham-Book" charset="0"/>
            </a:endParaRPr>
          </a:p>
        </p:txBody>
      </p:sp>
      <p:sp>
        <p:nvSpPr>
          <p:cNvPr id="4" name="Subtitle 2"/>
          <p:cNvSpPr txBox="1">
            <a:spLocks/>
          </p:cNvSpPr>
          <p:nvPr/>
        </p:nvSpPr>
        <p:spPr>
          <a:xfrm>
            <a:off x="628650" y="2430783"/>
            <a:ext cx="6858000" cy="6411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3200" dirty="0">
              <a:solidFill>
                <a:srgbClr val="75787B"/>
              </a:solidFill>
              <a:latin typeface="Libre Baskerville" charset="0"/>
              <a:ea typeface="Libre Baskerville" charset="0"/>
              <a:cs typeface="Libre Baskerville" charset="0"/>
            </a:endParaRPr>
          </a:p>
        </p:txBody>
      </p:sp>
    </p:spTree>
    <p:extLst>
      <p:ext uri="{BB962C8B-B14F-4D97-AF65-F5344CB8AC3E}">
        <p14:creationId xmlns:p14="http://schemas.microsoft.com/office/powerpoint/2010/main" val="154342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652801"/>
            <a:ext cx="7886700" cy="1325563"/>
          </a:xfrm>
        </p:spPr>
        <p:txBody>
          <a:bodyPr>
            <a:normAutofit/>
          </a:bodyPr>
          <a:lstStyle/>
          <a:p>
            <a:r>
              <a:rPr lang="en-US" sz="5400" dirty="0"/>
              <a:t>Process</a:t>
            </a:r>
          </a:p>
        </p:txBody>
      </p:sp>
      <p:pic>
        <p:nvPicPr>
          <p:cNvPr id="5" name="Content Placeholder 4">
            <a:extLst>
              <a:ext uri="{FF2B5EF4-FFF2-40B4-BE49-F238E27FC236}">
                <a16:creationId xmlns:a16="http://schemas.microsoft.com/office/drawing/2014/main" id="{990DB935-AA6B-47C9-97BC-4C43748A8A1A}"/>
              </a:ext>
            </a:extLst>
          </p:cNvPr>
          <p:cNvPicPr>
            <a:picLocks noGrp="1" noChangeAspect="1"/>
          </p:cNvPicPr>
          <p:nvPr>
            <p:ph idx="1"/>
          </p:nvPr>
        </p:nvPicPr>
        <p:blipFill>
          <a:blip r:embed="rId3"/>
          <a:stretch>
            <a:fillRect/>
          </a:stretch>
        </p:blipFill>
        <p:spPr>
          <a:xfrm>
            <a:off x="1481137" y="2107406"/>
            <a:ext cx="6181725" cy="3057525"/>
          </a:xfrm>
          <a:prstGeom prst="rect">
            <a:avLst/>
          </a:prstGeom>
        </p:spPr>
      </p:pic>
      <p:sp>
        <p:nvSpPr>
          <p:cNvPr id="4" name="Subtitle 2"/>
          <p:cNvSpPr txBox="1">
            <a:spLocks/>
          </p:cNvSpPr>
          <p:nvPr/>
        </p:nvSpPr>
        <p:spPr>
          <a:xfrm>
            <a:off x="628650" y="2430783"/>
            <a:ext cx="6858000" cy="6411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3200" dirty="0">
              <a:solidFill>
                <a:srgbClr val="75787B"/>
              </a:solidFill>
              <a:latin typeface="Libre Baskerville" charset="0"/>
              <a:ea typeface="Libre Baskerville" charset="0"/>
              <a:cs typeface="Libre Baskerville" charset="0"/>
            </a:endParaRPr>
          </a:p>
        </p:txBody>
      </p:sp>
    </p:spTree>
    <p:extLst>
      <p:ext uri="{BB962C8B-B14F-4D97-AF65-F5344CB8AC3E}">
        <p14:creationId xmlns:p14="http://schemas.microsoft.com/office/powerpoint/2010/main" val="2019389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652801"/>
            <a:ext cx="7886700" cy="1325563"/>
          </a:xfrm>
        </p:spPr>
        <p:txBody>
          <a:bodyPr>
            <a:normAutofit/>
          </a:bodyPr>
          <a:lstStyle/>
          <a:p>
            <a:r>
              <a:rPr lang="en-US" sz="5400" dirty="0"/>
              <a:t>Process</a:t>
            </a:r>
          </a:p>
        </p:txBody>
      </p:sp>
      <p:sp>
        <p:nvSpPr>
          <p:cNvPr id="4" name="Subtitle 2"/>
          <p:cNvSpPr txBox="1">
            <a:spLocks/>
          </p:cNvSpPr>
          <p:nvPr/>
        </p:nvSpPr>
        <p:spPr>
          <a:xfrm>
            <a:off x="628650" y="2430783"/>
            <a:ext cx="6858000" cy="6411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3200" dirty="0">
              <a:solidFill>
                <a:srgbClr val="75787B"/>
              </a:solidFill>
              <a:latin typeface="Libre Baskerville" charset="0"/>
              <a:ea typeface="Libre Baskerville" charset="0"/>
              <a:cs typeface="Libre Baskerville" charset="0"/>
            </a:endParaRPr>
          </a:p>
        </p:txBody>
      </p:sp>
      <p:pic>
        <p:nvPicPr>
          <p:cNvPr id="7" name="Content Placeholder 6">
            <a:extLst>
              <a:ext uri="{FF2B5EF4-FFF2-40B4-BE49-F238E27FC236}">
                <a16:creationId xmlns:a16="http://schemas.microsoft.com/office/drawing/2014/main" id="{B897ADA5-21DC-446E-A9A1-E5B58252BFBA}"/>
              </a:ext>
            </a:extLst>
          </p:cNvPr>
          <p:cNvPicPr>
            <a:picLocks noGrp="1" noChangeAspect="1"/>
          </p:cNvPicPr>
          <p:nvPr>
            <p:ph idx="1"/>
          </p:nvPr>
        </p:nvPicPr>
        <p:blipFill>
          <a:blip r:embed="rId3"/>
          <a:stretch>
            <a:fillRect/>
          </a:stretch>
        </p:blipFill>
        <p:spPr>
          <a:xfrm>
            <a:off x="2050870" y="1825625"/>
            <a:ext cx="5042259" cy="4351338"/>
          </a:xfrm>
          <a:prstGeom prst="rect">
            <a:avLst/>
          </a:prstGeom>
        </p:spPr>
      </p:pic>
    </p:spTree>
    <p:extLst>
      <p:ext uri="{BB962C8B-B14F-4D97-AF65-F5344CB8AC3E}">
        <p14:creationId xmlns:p14="http://schemas.microsoft.com/office/powerpoint/2010/main" val="3035416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652801"/>
            <a:ext cx="7886700" cy="1325563"/>
          </a:xfrm>
        </p:spPr>
        <p:txBody>
          <a:bodyPr>
            <a:normAutofit/>
          </a:bodyPr>
          <a:lstStyle/>
          <a:p>
            <a:r>
              <a:rPr lang="en-US" sz="5400" dirty="0"/>
              <a:t>Process</a:t>
            </a:r>
          </a:p>
        </p:txBody>
      </p:sp>
      <p:sp>
        <p:nvSpPr>
          <p:cNvPr id="4" name="Subtitle 2"/>
          <p:cNvSpPr txBox="1">
            <a:spLocks/>
          </p:cNvSpPr>
          <p:nvPr/>
        </p:nvSpPr>
        <p:spPr>
          <a:xfrm>
            <a:off x="628650" y="2430783"/>
            <a:ext cx="6858000" cy="6411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3200" dirty="0">
              <a:solidFill>
                <a:srgbClr val="75787B"/>
              </a:solidFill>
              <a:latin typeface="Libre Baskerville" charset="0"/>
              <a:ea typeface="Libre Baskerville" charset="0"/>
              <a:cs typeface="Libre Baskerville" charset="0"/>
            </a:endParaRPr>
          </a:p>
        </p:txBody>
      </p:sp>
      <p:pic>
        <p:nvPicPr>
          <p:cNvPr id="6" name="Content Placeholder 5">
            <a:extLst>
              <a:ext uri="{FF2B5EF4-FFF2-40B4-BE49-F238E27FC236}">
                <a16:creationId xmlns:a16="http://schemas.microsoft.com/office/drawing/2014/main" id="{7B91C148-6F00-468E-B231-5F427225E972}"/>
              </a:ext>
            </a:extLst>
          </p:cNvPr>
          <p:cNvPicPr>
            <a:picLocks noGrp="1" noChangeAspect="1"/>
          </p:cNvPicPr>
          <p:nvPr>
            <p:ph idx="1"/>
          </p:nvPr>
        </p:nvPicPr>
        <p:blipFill>
          <a:blip r:embed="rId3"/>
          <a:stretch>
            <a:fillRect/>
          </a:stretch>
        </p:blipFill>
        <p:spPr>
          <a:xfrm>
            <a:off x="1091269" y="1978364"/>
            <a:ext cx="6772275" cy="1807663"/>
          </a:xfrm>
          <a:prstGeom prst="rect">
            <a:avLst/>
          </a:prstGeom>
        </p:spPr>
      </p:pic>
      <p:pic>
        <p:nvPicPr>
          <p:cNvPr id="9" name="Picture 8">
            <a:extLst>
              <a:ext uri="{FF2B5EF4-FFF2-40B4-BE49-F238E27FC236}">
                <a16:creationId xmlns:a16="http://schemas.microsoft.com/office/drawing/2014/main" id="{044B70F0-AD64-4635-9ED3-12EAE25D94FA}"/>
              </a:ext>
            </a:extLst>
          </p:cNvPr>
          <p:cNvPicPr>
            <a:picLocks noChangeAspect="1"/>
          </p:cNvPicPr>
          <p:nvPr/>
        </p:nvPicPr>
        <p:blipFill>
          <a:blip r:embed="rId4"/>
          <a:stretch>
            <a:fillRect/>
          </a:stretch>
        </p:blipFill>
        <p:spPr>
          <a:xfrm>
            <a:off x="1014577" y="3906311"/>
            <a:ext cx="6657975" cy="1266825"/>
          </a:xfrm>
          <a:prstGeom prst="rect">
            <a:avLst/>
          </a:prstGeom>
        </p:spPr>
      </p:pic>
    </p:spTree>
    <p:extLst>
      <p:ext uri="{BB962C8B-B14F-4D97-AF65-F5344CB8AC3E}">
        <p14:creationId xmlns:p14="http://schemas.microsoft.com/office/powerpoint/2010/main" val="2468781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652801"/>
            <a:ext cx="7886700" cy="1325563"/>
          </a:xfrm>
        </p:spPr>
        <p:txBody>
          <a:bodyPr>
            <a:normAutofit/>
          </a:bodyPr>
          <a:lstStyle/>
          <a:p>
            <a:r>
              <a:rPr lang="en-US" sz="5400" dirty="0"/>
              <a:t>Milestones</a:t>
            </a:r>
          </a:p>
        </p:txBody>
      </p:sp>
      <p:graphicFrame>
        <p:nvGraphicFramePr>
          <p:cNvPr id="5" name="Content Placeholder 4">
            <a:extLst>
              <a:ext uri="{FF2B5EF4-FFF2-40B4-BE49-F238E27FC236}">
                <a16:creationId xmlns:a16="http://schemas.microsoft.com/office/drawing/2014/main" id="{F0F9EECC-1A22-448A-A291-EEA524F01C51}"/>
              </a:ext>
            </a:extLst>
          </p:cNvPr>
          <p:cNvGraphicFramePr>
            <a:graphicFrameLocks noGrp="1"/>
          </p:cNvGraphicFramePr>
          <p:nvPr>
            <p:ph idx="1"/>
            <p:extLst>
              <p:ext uri="{D42A27DB-BD31-4B8C-83A1-F6EECF244321}">
                <p14:modId xmlns:p14="http://schemas.microsoft.com/office/powerpoint/2010/main" val="1588407755"/>
              </p:ext>
            </p:extLst>
          </p:nvPr>
        </p:nvGraphicFramePr>
        <p:xfrm>
          <a:off x="1240221" y="2244944"/>
          <a:ext cx="6246429" cy="2986980"/>
        </p:xfrm>
        <a:graphic>
          <a:graphicData uri="http://schemas.openxmlformats.org/drawingml/2006/table">
            <a:tbl>
              <a:tblPr firstRow="1" firstCol="1" lastRow="1" lastCol="1" bandRow="1" bandCol="1">
                <a:tableStyleId>{5C22544A-7EE6-4342-B048-85BDC9FD1C3A}</a:tableStyleId>
              </a:tblPr>
              <a:tblGrid>
                <a:gridCol w="3705642">
                  <a:extLst>
                    <a:ext uri="{9D8B030D-6E8A-4147-A177-3AD203B41FA5}">
                      <a16:colId xmlns:a16="http://schemas.microsoft.com/office/drawing/2014/main" val="444645899"/>
                    </a:ext>
                  </a:extLst>
                </a:gridCol>
                <a:gridCol w="2540787">
                  <a:extLst>
                    <a:ext uri="{9D8B030D-6E8A-4147-A177-3AD203B41FA5}">
                      <a16:colId xmlns:a16="http://schemas.microsoft.com/office/drawing/2014/main" val="2814742619"/>
                    </a:ext>
                  </a:extLst>
                </a:gridCol>
              </a:tblGrid>
              <a:tr h="426660">
                <a:tc>
                  <a:txBody>
                    <a:bodyPr/>
                    <a:lstStyle/>
                    <a:p>
                      <a:pPr marL="0" marR="0">
                        <a:spcBef>
                          <a:spcPts val="0"/>
                        </a:spcBef>
                        <a:spcAft>
                          <a:spcPts val="0"/>
                        </a:spcAft>
                      </a:pPr>
                      <a:r>
                        <a:rPr lang="en-US" sz="1200">
                          <a:effectLst/>
                        </a:rPr>
                        <a:t>What</a:t>
                      </a:r>
                      <a:endParaRPr lang="en-US" sz="120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By When</a:t>
                      </a:r>
                      <a:endParaRPr lang="en-US" sz="120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44204147"/>
                  </a:ext>
                </a:extLst>
              </a:tr>
              <a:tr h="365760">
                <a:tc>
                  <a:txBody>
                    <a:bodyPr/>
                    <a:lstStyle/>
                    <a:p>
                      <a:pPr marL="0" marR="0">
                        <a:spcBef>
                          <a:spcPts val="0"/>
                        </a:spcBef>
                        <a:spcAft>
                          <a:spcPts val="0"/>
                        </a:spcAft>
                      </a:pPr>
                      <a:r>
                        <a:rPr lang="en-US" sz="1200">
                          <a:effectLst/>
                        </a:rPr>
                        <a:t>Approval of MIH as new dept with FTE support</a:t>
                      </a:r>
                      <a:endParaRPr lang="en-US" sz="120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1/1/2022</a:t>
                      </a:r>
                      <a:endParaRPr lang="en-US" sz="120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60972751"/>
                  </a:ext>
                </a:extLst>
              </a:tr>
              <a:tr h="365760">
                <a:tc>
                  <a:txBody>
                    <a:bodyPr/>
                    <a:lstStyle/>
                    <a:p>
                      <a:pPr marL="0" marR="0">
                        <a:spcBef>
                          <a:spcPts val="0"/>
                        </a:spcBef>
                        <a:spcAft>
                          <a:spcPts val="0"/>
                        </a:spcAft>
                      </a:pPr>
                      <a:r>
                        <a:rPr lang="en-US" sz="1200">
                          <a:effectLst/>
                        </a:rPr>
                        <a:t>Signed contract with RPM vendor</a:t>
                      </a:r>
                      <a:endParaRPr lang="en-US" sz="120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1/7/2022</a:t>
                      </a:r>
                      <a:endParaRPr lang="en-US" sz="120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18914398"/>
                  </a:ext>
                </a:extLst>
              </a:tr>
              <a:tr h="365760">
                <a:tc>
                  <a:txBody>
                    <a:bodyPr/>
                    <a:lstStyle/>
                    <a:p>
                      <a:pPr marL="0" marR="0">
                        <a:spcBef>
                          <a:spcPts val="0"/>
                        </a:spcBef>
                        <a:spcAft>
                          <a:spcPts val="0"/>
                        </a:spcAft>
                      </a:pPr>
                      <a:r>
                        <a:rPr lang="en-US" sz="1200">
                          <a:effectLst/>
                        </a:rPr>
                        <a:t>Build of new dept/Athena dept/test integration</a:t>
                      </a:r>
                      <a:endParaRPr lang="en-US" sz="120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1/18/2022</a:t>
                      </a:r>
                      <a:endParaRPr lang="en-US" sz="120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15630795"/>
                  </a:ext>
                </a:extLst>
              </a:tr>
              <a:tr h="365760">
                <a:tc>
                  <a:txBody>
                    <a:bodyPr/>
                    <a:lstStyle/>
                    <a:p>
                      <a:pPr marL="0" marR="0">
                        <a:spcBef>
                          <a:spcPts val="0"/>
                        </a:spcBef>
                        <a:spcAft>
                          <a:spcPts val="0"/>
                        </a:spcAft>
                      </a:pPr>
                      <a:r>
                        <a:rPr lang="en-US" sz="1200">
                          <a:effectLst/>
                        </a:rPr>
                        <a:t>FTE onboarding</a:t>
                      </a:r>
                      <a:endParaRPr lang="en-US" sz="120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1/24/2022</a:t>
                      </a:r>
                      <a:endParaRPr lang="en-US" sz="120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69569967"/>
                  </a:ext>
                </a:extLst>
              </a:tr>
              <a:tr h="365760">
                <a:tc>
                  <a:txBody>
                    <a:bodyPr/>
                    <a:lstStyle/>
                    <a:p>
                      <a:pPr marL="0" marR="0">
                        <a:spcBef>
                          <a:spcPts val="0"/>
                        </a:spcBef>
                        <a:spcAft>
                          <a:spcPts val="0"/>
                        </a:spcAft>
                      </a:pPr>
                      <a:r>
                        <a:rPr lang="en-US" sz="1200">
                          <a:effectLst/>
                        </a:rPr>
                        <a:t>Weekly onboarding RPM calls</a:t>
                      </a:r>
                      <a:endParaRPr lang="en-US" sz="120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1/10-?</a:t>
                      </a:r>
                      <a:endParaRPr lang="en-US" sz="120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62828078"/>
                  </a:ext>
                </a:extLst>
              </a:tr>
              <a:tr h="365760">
                <a:tc>
                  <a:txBody>
                    <a:bodyPr/>
                    <a:lstStyle/>
                    <a:p>
                      <a:pPr marL="0" marR="0">
                        <a:spcBef>
                          <a:spcPts val="0"/>
                        </a:spcBef>
                        <a:spcAft>
                          <a:spcPts val="0"/>
                        </a:spcAft>
                      </a:pPr>
                      <a:r>
                        <a:rPr lang="en-US" sz="1200">
                          <a:effectLst/>
                        </a:rPr>
                        <a:t>First RPM patient enrollment</a:t>
                      </a:r>
                      <a:endParaRPr lang="en-US" sz="120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2/17/2022</a:t>
                      </a:r>
                      <a:endParaRPr lang="en-US" sz="1200"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27201541"/>
                  </a:ext>
                </a:extLst>
              </a:tr>
              <a:tr h="365760">
                <a:tc>
                  <a:txBody>
                    <a:bodyPr/>
                    <a:lstStyle/>
                    <a:p>
                      <a:pPr marL="0" marR="0">
                        <a:spcBef>
                          <a:spcPts val="0"/>
                        </a:spcBef>
                        <a:spcAft>
                          <a:spcPts val="0"/>
                        </a:spcAft>
                      </a:pPr>
                      <a:r>
                        <a:rPr lang="en-US" sz="1200" dirty="0">
                          <a:effectLst/>
                          <a:latin typeface="Verdana" panose="020B0604030504040204" pitchFamily="34" charset="0"/>
                          <a:ea typeface="Times New Roman" panose="02020603050405020304" pitchFamily="18" charset="0"/>
                          <a:cs typeface="Times New Roman" panose="02020603050405020304" pitchFamily="18" charset="0"/>
                        </a:rPr>
                        <a:t>First charge entered</a:t>
                      </a:r>
                    </a:p>
                  </a:txBody>
                  <a:tcPr marL="68580" marR="68580" marT="0" marB="0"/>
                </a:tc>
                <a:tc>
                  <a:txBody>
                    <a:bodyPr/>
                    <a:lstStyle/>
                    <a:p>
                      <a:pPr marL="0" marR="0">
                        <a:spcBef>
                          <a:spcPts val="0"/>
                        </a:spcBef>
                        <a:spcAft>
                          <a:spcPts val="0"/>
                        </a:spcAft>
                      </a:pPr>
                      <a:r>
                        <a:rPr lang="en-US" sz="1200" dirty="0">
                          <a:effectLst/>
                          <a:latin typeface="Verdana" panose="020B0604030504040204" pitchFamily="34" charset="0"/>
                          <a:ea typeface="Times New Roman" panose="02020603050405020304" pitchFamily="18" charset="0"/>
                          <a:cs typeface="Times New Roman" panose="02020603050405020304" pitchFamily="18" charset="0"/>
                        </a:rPr>
                        <a:t>3/24/2022</a:t>
                      </a:r>
                    </a:p>
                  </a:txBody>
                  <a:tcPr marL="68580" marR="68580" marT="0" marB="0"/>
                </a:tc>
                <a:extLst>
                  <a:ext uri="{0D108BD9-81ED-4DB2-BD59-A6C34878D82A}">
                    <a16:rowId xmlns:a16="http://schemas.microsoft.com/office/drawing/2014/main" val="622264479"/>
                  </a:ext>
                </a:extLst>
              </a:tr>
            </a:tbl>
          </a:graphicData>
        </a:graphic>
      </p:graphicFrame>
      <p:sp>
        <p:nvSpPr>
          <p:cNvPr id="4" name="Subtitle 2"/>
          <p:cNvSpPr txBox="1">
            <a:spLocks/>
          </p:cNvSpPr>
          <p:nvPr/>
        </p:nvSpPr>
        <p:spPr>
          <a:xfrm>
            <a:off x="628650" y="2430783"/>
            <a:ext cx="6858000" cy="6411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3200" dirty="0">
              <a:solidFill>
                <a:srgbClr val="75787B"/>
              </a:solidFill>
              <a:latin typeface="Libre Baskerville" charset="0"/>
              <a:ea typeface="Libre Baskerville" charset="0"/>
              <a:cs typeface="Libre Baskerville" charset="0"/>
            </a:endParaRPr>
          </a:p>
        </p:txBody>
      </p:sp>
    </p:spTree>
    <p:extLst>
      <p:ext uri="{BB962C8B-B14F-4D97-AF65-F5344CB8AC3E}">
        <p14:creationId xmlns:p14="http://schemas.microsoft.com/office/powerpoint/2010/main" val="33815964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195</TotalTime>
  <Words>569</Words>
  <Application>Microsoft Office PowerPoint</Application>
  <PresentationFormat>On-screen Show (4:3)</PresentationFormat>
  <Paragraphs>55</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Calibri Light</vt:lpstr>
      <vt:lpstr>Gotham-Bold</vt:lpstr>
      <vt:lpstr>Gotham-Book</vt:lpstr>
      <vt:lpstr>Libre Baskerville</vt:lpstr>
      <vt:lpstr>Verdana</vt:lpstr>
      <vt:lpstr>Office Theme</vt:lpstr>
      <vt:lpstr>Remote Physiologic Monitoring</vt:lpstr>
      <vt:lpstr>Purpose</vt:lpstr>
      <vt:lpstr>Goals</vt:lpstr>
      <vt:lpstr>Stakeholders</vt:lpstr>
      <vt:lpstr>Objectives</vt:lpstr>
      <vt:lpstr>Process</vt:lpstr>
      <vt:lpstr>Process</vt:lpstr>
      <vt:lpstr>Process</vt:lpstr>
      <vt:lpstr>Milestones</vt:lpstr>
      <vt:lpstr>Summary Budget</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Microsoft Office User</dc:creator>
  <cp:lastModifiedBy>Stephanie DeMay</cp:lastModifiedBy>
  <cp:revision>15</cp:revision>
  <dcterms:created xsi:type="dcterms:W3CDTF">2018-02-07T19:46:25Z</dcterms:created>
  <dcterms:modified xsi:type="dcterms:W3CDTF">2022-04-28T16:46:32Z</dcterms:modified>
</cp:coreProperties>
</file>