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64" r:id="rId6"/>
    <p:sldId id="259"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8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3/14/22</a:t>
            </a:r>
            <a:r>
              <a:rPr lang="en-US" baseline="0" dirty="0"/>
              <a:t> through 3/31/22</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390704943771489"/>
          <c:y val="0.12539263184650579"/>
          <c:w val="0.4691799113785578"/>
          <c:h val="0.77982048914891344"/>
        </c:manualLayout>
      </c:layout>
      <c:pieChart>
        <c:varyColors val="1"/>
        <c:ser>
          <c:idx val="0"/>
          <c:order val="0"/>
          <c:tx>
            <c:strRef>
              <c:f>Sheet1!$B$1</c:f>
              <c:strCache>
                <c:ptCount val="1"/>
                <c:pt idx="0">
                  <c:v>ER Follow Up Visits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0F-4281-99D4-8373F821EA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0F-4281-99D4-8373F821EA4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0F-4281-99D4-8373F821EA4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C0F-4281-99D4-8373F821EA40}"/>
              </c:ext>
            </c:extLst>
          </c:dPt>
          <c:cat>
            <c:strRef>
              <c:f>Sheet1!$A$2:$A$5</c:f>
              <c:strCache>
                <c:ptCount val="4"/>
                <c:pt idx="0">
                  <c:v>ED f/u visits completed</c:v>
                </c:pt>
                <c:pt idx="1">
                  <c:v>F/U as needed</c:v>
                </c:pt>
                <c:pt idx="2">
                  <c:v>Told to F/U but did not</c:v>
                </c:pt>
                <c:pt idx="3">
                  <c:v>Transfer out</c:v>
                </c:pt>
              </c:strCache>
            </c:strRef>
          </c:cat>
          <c:val>
            <c:numRef>
              <c:f>Sheet1!$B$2:$B$5</c:f>
              <c:numCache>
                <c:formatCode>General</c:formatCode>
                <c:ptCount val="4"/>
                <c:pt idx="0">
                  <c:v>14</c:v>
                </c:pt>
                <c:pt idx="1">
                  <c:v>5</c:v>
                </c:pt>
                <c:pt idx="2">
                  <c:v>23</c:v>
                </c:pt>
                <c:pt idx="3">
                  <c:v>6</c:v>
                </c:pt>
              </c:numCache>
            </c:numRef>
          </c:val>
          <c:extLst>
            <c:ext xmlns:c16="http://schemas.microsoft.com/office/drawing/2014/chart" uri="{C3380CC4-5D6E-409C-BE32-E72D297353CC}">
              <c16:uniqueId val="{00000000-AA28-4271-B7EF-BA9813E46C7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April</a:t>
            </a:r>
            <a:r>
              <a:rPr lang="en-US" baseline="0" dirty="0"/>
              <a:t> 1</a:t>
            </a:r>
            <a:r>
              <a:rPr lang="en-US" baseline="30000" dirty="0"/>
              <a:t>st</a:t>
            </a:r>
            <a:r>
              <a:rPr lang="en-US" baseline="0" dirty="0"/>
              <a:t> through April 15th</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122659248383689"/>
          <c:y val="0.11628363883661061"/>
          <c:w val="0.47754664885215198"/>
          <c:h val="0.76399117453685328"/>
        </c:manualLayout>
      </c:layout>
      <c:pieChart>
        <c:varyColors val="1"/>
        <c:ser>
          <c:idx val="0"/>
          <c:order val="0"/>
          <c:tx>
            <c:strRef>
              <c:f>Sheet1!$B$1</c:f>
              <c:strCache>
                <c:ptCount val="1"/>
                <c:pt idx="0">
                  <c:v>April 1-15th</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4C4-4024-8488-4A9196D3E6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4C4-4024-8488-4A9196D3E6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4C4-4024-8488-4A9196D3E6E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4C4-4024-8488-4A9196D3E6E1}"/>
              </c:ext>
            </c:extLst>
          </c:dPt>
          <c:cat>
            <c:strRef>
              <c:f>Sheet1!$A$2:$A$5</c:f>
              <c:strCache>
                <c:ptCount val="4"/>
                <c:pt idx="0">
                  <c:v>ED f/u visits completed</c:v>
                </c:pt>
                <c:pt idx="1">
                  <c:v>F/u as needed</c:v>
                </c:pt>
                <c:pt idx="2">
                  <c:v>told to f/u but didn't</c:v>
                </c:pt>
                <c:pt idx="3">
                  <c:v>transfer out</c:v>
                </c:pt>
              </c:strCache>
            </c:strRef>
          </c:cat>
          <c:val>
            <c:numRef>
              <c:f>Sheet1!$B$2:$B$5</c:f>
              <c:numCache>
                <c:formatCode>General</c:formatCode>
                <c:ptCount val="4"/>
                <c:pt idx="0">
                  <c:v>14</c:v>
                </c:pt>
                <c:pt idx="1">
                  <c:v>5</c:v>
                </c:pt>
                <c:pt idx="2">
                  <c:v>7</c:v>
                </c:pt>
                <c:pt idx="3">
                  <c:v>5</c:v>
                </c:pt>
              </c:numCache>
            </c:numRef>
          </c:val>
          <c:extLst>
            <c:ext xmlns:c16="http://schemas.microsoft.com/office/drawing/2014/chart" uri="{C3380CC4-5D6E-409C-BE32-E72D297353CC}">
              <c16:uniqueId val="{00000008-E4C4-4024-8488-4A9196D3E6E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4/28/2022</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4/28/2022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4/28/2022</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Emergency Room tracking and Scheduling</a:t>
            </a:r>
          </a:p>
        </p:txBody>
      </p:sp>
      <p:sp>
        <p:nvSpPr>
          <p:cNvPr id="3" name="Subtitle 2"/>
          <p:cNvSpPr>
            <a:spLocks noGrp="1"/>
          </p:cNvSpPr>
          <p:nvPr>
            <p:ph type="subTitle" idx="1"/>
          </p:nvPr>
        </p:nvSpPr>
        <p:spPr/>
        <p:txBody>
          <a:bodyPr>
            <a:normAutofit fontScale="62500" lnSpcReduction="20000"/>
          </a:bodyPr>
          <a:lstStyle/>
          <a:p>
            <a:r>
              <a:rPr lang="en-US" dirty="0"/>
              <a:t>Fellowship Project</a:t>
            </a:r>
          </a:p>
          <a:p>
            <a:r>
              <a:rPr lang="en-US" dirty="0"/>
              <a:t>Midwest Medical Center</a:t>
            </a:r>
          </a:p>
          <a:p>
            <a:r>
              <a:rPr lang="en-US" dirty="0"/>
              <a:t>By Katie Meusel</a:t>
            </a:r>
          </a:p>
        </p:txBody>
      </p:sp>
    </p:spTree>
    <p:extLst>
      <p:ext uri="{BB962C8B-B14F-4D97-AF65-F5344CB8AC3E}">
        <p14:creationId xmlns:p14="http://schemas.microsoft.com/office/powerpoint/2010/main" val="318146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Core Statement</a:t>
            </a:r>
          </a:p>
        </p:txBody>
      </p:sp>
      <p:sp>
        <p:nvSpPr>
          <p:cNvPr id="3" name="Content Placeholder 2"/>
          <p:cNvSpPr>
            <a:spLocks noGrp="1"/>
          </p:cNvSpPr>
          <p:nvPr>
            <p:ph idx="1"/>
          </p:nvPr>
        </p:nvSpPr>
        <p:spPr/>
        <p:txBody>
          <a:bodyPr/>
          <a:lstStyle/>
          <a:p>
            <a:r>
              <a:rPr lang="en-US" dirty="0"/>
              <a:t>For this project, I am developing a process for patients who have been seen in the ER for follow up appointments in our clinic(s).</a:t>
            </a:r>
          </a:p>
          <a:p>
            <a:r>
              <a:rPr lang="en-US" dirty="0"/>
              <a:t>This project will benefit patients who have repeat visits to the ER, to have them establish with a provider. This will ensure patients have adequate follow up care within the clinic instead of ER.</a:t>
            </a:r>
          </a:p>
          <a:p>
            <a:r>
              <a:rPr lang="en-US" dirty="0"/>
              <a:t>This project will help create a standard of work for our team at Midwest Medical Center to accurately schedule follow up appointments and to assist patients to gain a better understanding of the need for follow up care.</a:t>
            </a:r>
          </a:p>
        </p:txBody>
      </p:sp>
    </p:spTree>
    <p:extLst>
      <p:ext uri="{BB962C8B-B14F-4D97-AF65-F5344CB8AC3E}">
        <p14:creationId xmlns:p14="http://schemas.microsoft.com/office/powerpoint/2010/main" val="1638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Whats</a:t>
            </a:r>
            <a:r>
              <a:rPr lang="en-US" dirty="0"/>
              <a:t> the problem?</a:t>
            </a:r>
          </a:p>
        </p:txBody>
      </p:sp>
      <p:sp>
        <p:nvSpPr>
          <p:cNvPr id="3" name="Content Placeholder 2"/>
          <p:cNvSpPr>
            <a:spLocks noGrp="1"/>
          </p:cNvSpPr>
          <p:nvPr>
            <p:ph idx="1"/>
          </p:nvPr>
        </p:nvSpPr>
        <p:spPr/>
        <p:txBody>
          <a:bodyPr/>
          <a:lstStyle/>
          <a:p>
            <a:r>
              <a:rPr lang="en-US" dirty="0"/>
              <a:t>Patients are being seen in the ER, and not having the needed follow up</a:t>
            </a:r>
          </a:p>
          <a:p>
            <a:pPr lvl="1"/>
            <a:r>
              <a:rPr lang="en-US" dirty="0"/>
              <a:t>Example: Patient had sutures placed in ER, does not schedule f/u </a:t>
            </a:r>
            <a:r>
              <a:rPr lang="en-US" dirty="0" err="1"/>
              <a:t>appt</a:t>
            </a:r>
            <a:r>
              <a:rPr lang="en-US" dirty="0"/>
              <a:t>; calls clinic three weeks later saying sutures need removed, but sutures are now grown into patient’s skin.</a:t>
            </a:r>
          </a:p>
          <a:p>
            <a:pPr lvl="1"/>
            <a:r>
              <a:rPr lang="en-US" dirty="0"/>
              <a:t>Example: Patient has no Primary Care Provider, but needs to be seen for Congestive Heart Failure.  Walks out of ER without making appointment, and ends up in ER again within the week. </a:t>
            </a:r>
          </a:p>
          <a:p>
            <a:pPr lvl="1"/>
            <a:r>
              <a:rPr lang="en-US" dirty="0"/>
              <a:t>These are just two examples. Many more!</a:t>
            </a:r>
          </a:p>
          <a:p>
            <a:pPr marL="457200" lvl="1" indent="0">
              <a:buNone/>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279682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StEPS</a:t>
            </a:r>
            <a:r>
              <a:rPr lang="en-US" dirty="0"/>
              <a:t> to a Solution</a:t>
            </a:r>
          </a:p>
        </p:txBody>
      </p:sp>
      <p:sp>
        <p:nvSpPr>
          <p:cNvPr id="3" name="Content Placeholder 2"/>
          <p:cNvSpPr>
            <a:spLocks noGrp="1"/>
          </p:cNvSpPr>
          <p:nvPr>
            <p:ph idx="1"/>
          </p:nvPr>
        </p:nvSpPr>
        <p:spPr/>
        <p:txBody>
          <a:bodyPr/>
          <a:lstStyle/>
          <a:p>
            <a:r>
              <a:rPr lang="en-US" dirty="0"/>
              <a:t>Interviews were completed with ER/Admitting/Clinic departments.</a:t>
            </a:r>
          </a:p>
          <a:p>
            <a:r>
              <a:rPr lang="en-US" dirty="0"/>
              <a:t>LEAN Diagram- issues laid out by ER/Admitting/Clinic. Issues are inconsistency with communication from ER/RN to admitting to make </a:t>
            </a:r>
            <a:r>
              <a:rPr lang="en-US" dirty="0" err="1"/>
              <a:t>appt</a:t>
            </a:r>
            <a:r>
              <a:rPr lang="en-US" dirty="0"/>
              <a:t>; Unwanted Appointments in clinic and No Shows within Clinic. </a:t>
            </a:r>
          </a:p>
          <a:p>
            <a:r>
              <a:rPr lang="en-US" dirty="0"/>
              <a:t>With a deeper dive of the “WHY”, inconsistency is the biggest issue. </a:t>
            </a:r>
          </a:p>
          <a:p>
            <a:r>
              <a:rPr lang="en-US" dirty="0"/>
              <a:t>Interviews with staff and discussions with Assistant Director Of Nursing have taken place, and several workflow adjustments have been made.</a:t>
            </a:r>
          </a:p>
        </p:txBody>
      </p:sp>
    </p:spTree>
    <p:extLst>
      <p:ext uri="{BB962C8B-B14F-4D97-AF65-F5344CB8AC3E}">
        <p14:creationId xmlns:p14="http://schemas.microsoft.com/office/powerpoint/2010/main" val="87066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634" y="455384"/>
            <a:ext cx="4783028" cy="762719"/>
          </a:xfrm>
        </p:spPr>
        <p:txBody>
          <a:bodyPr>
            <a:normAutofit fontScale="90000"/>
          </a:bodyPr>
          <a:lstStyle/>
          <a:p>
            <a:r>
              <a:rPr lang="en-US" dirty="0"/>
              <a:t>What is the problem?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7468" y="1218102"/>
            <a:ext cx="3788808" cy="505174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08659" y="1129409"/>
            <a:ext cx="5874787" cy="4406090"/>
          </a:xfrm>
          <a:prstGeom prst="rect">
            <a:avLst/>
          </a:prstGeom>
        </p:spPr>
      </p:pic>
    </p:spTree>
    <p:extLst>
      <p:ext uri="{BB962C8B-B14F-4D97-AF65-F5344CB8AC3E}">
        <p14:creationId xmlns:p14="http://schemas.microsoft.com/office/powerpoint/2010/main" val="2587419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Made </a:t>
            </a:r>
          </a:p>
        </p:txBody>
      </p:sp>
      <p:sp>
        <p:nvSpPr>
          <p:cNvPr id="3" name="Content Placeholder 2"/>
          <p:cNvSpPr>
            <a:spLocks noGrp="1"/>
          </p:cNvSpPr>
          <p:nvPr>
            <p:ph idx="1"/>
          </p:nvPr>
        </p:nvSpPr>
        <p:spPr/>
        <p:txBody>
          <a:bodyPr>
            <a:normAutofit fontScale="92500" lnSpcReduction="20000"/>
          </a:bodyPr>
          <a:lstStyle/>
          <a:p>
            <a:r>
              <a:rPr lang="en-US" dirty="0"/>
              <a:t>February 2022: LEAN A3 Diagram completed.</a:t>
            </a:r>
          </a:p>
          <a:p>
            <a:r>
              <a:rPr lang="en-US" dirty="0"/>
              <a:t>February 2022: Interviews of staff (ER/Admitting/Clinic) </a:t>
            </a:r>
          </a:p>
          <a:p>
            <a:r>
              <a:rPr lang="en-US" dirty="0"/>
              <a:t>3/10/22: Inconsistency biggest issue- LEAN review discovery!</a:t>
            </a:r>
          </a:p>
          <a:p>
            <a:r>
              <a:rPr lang="en-US" dirty="0"/>
              <a:t>3/15/22: ER call back report did not have PCP listed- this has been added. This has been reviewed with ER staff, and will be tracked for one month for improvement.</a:t>
            </a:r>
          </a:p>
          <a:p>
            <a:r>
              <a:rPr lang="en-US" dirty="0"/>
              <a:t>3/15/22: Clinic tracking daily ER visit report per PCP, and tracking how many of those patients have ER F/U in clinic, vs how many listed as F/U PRN. This will be tracked until further notice.</a:t>
            </a:r>
          </a:p>
          <a:p>
            <a:endParaRPr lang="en-US" dirty="0"/>
          </a:p>
        </p:txBody>
      </p:sp>
    </p:spTree>
    <p:extLst>
      <p:ext uri="{BB962C8B-B14F-4D97-AF65-F5344CB8AC3E}">
        <p14:creationId xmlns:p14="http://schemas.microsoft.com/office/powerpoint/2010/main" val="297544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1"/>
          </p:nvPr>
        </p:nvSpPr>
        <p:spPr/>
        <p:txBody>
          <a:bodyPr/>
          <a:lstStyle/>
          <a:p>
            <a:r>
              <a:rPr lang="en-US" dirty="0"/>
              <a:t>Current Goals: 48 Hour Call back list in ER will have PCP listed. If patient is not doing well when 48 call back is completed, RN in ER will connect with clinic WITH patient on line, and schedule ER follow up. This will be a new workflow.</a:t>
            </a:r>
          </a:p>
          <a:p>
            <a:r>
              <a:rPr lang="en-US" dirty="0"/>
              <a:t>Trying to “cut out the middle man” and removed the Admitting team from this workflow, as they can help, but should not be concentrated on them.</a:t>
            </a:r>
          </a:p>
          <a:p>
            <a:r>
              <a:rPr lang="en-US" dirty="0"/>
              <a:t>Clinic will track % of completed ER follow ups, and find in the next month what percentage is missed, that we can improve. </a:t>
            </a:r>
          </a:p>
        </p:txBody>
      </p:sp>
    </p:spTree>
    <p:extLst>
      <p:ext uri="{BB962C8B-B14F-4D97-AF65-F5344CB8AC3E}">
        <p14:creationId xmlns:p14="http://schemas.microsoft.com/office/powerpoint/2010/main" val="355728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56" y="804519"/>
            <a:ext cx="10897985" cy="789863"/>
          </a:xfrm>
        </p:spPr>
        <p:txBody>
          <a:bodyPr>
            <a:normAutofit fontScale="90000"/>
          </a:bodyPr>
          <a:lstStyle/>
          <a:p>
            <a:r>
              <a:rPr lang="en-US" dirty="0"/>
              <a:t>March 14-31</a:t>
            </a:r>
            <a:r>
              <a:rPr lang="en-US" baseline="30000" dirty="0"/>
              <a:t>st</a:t>
            </a:r>
            <a:r>
              <a:rPr lang="en-US" dirty="0"/>
              <a:t> Data compared to April 1-15</a:t>
            </a:r>
            <a:r>
              <a:rPr lang="en-US" baseline="30000" dirty="0"/>
              <a:t>th</a:t>
            </a:r>
            <a:r>
              <a:rPr lang="en-US" dirty="0"/>
              <a:t> data</a:t>
            </a:r>
          </a:p>
        </p:txBody>
      </p:sp>
      <p:sp>
        <p:nvSpPr>
          <p:cNvPr id="3" name="Content Placeholder 2"/>
          <p:cNvSpPr>
            <a:spLocks noGrp="1"/>
          </p:cNvSpPr>
          <p:nvPr>
            <p:ph idx="1"/>
          </p:nvPr>
        </p:nvSpPr>
        <p:spPr/>
        <p:txBody>
          <a:bodyPr/>
          <a:lstStyle/>
          <a:p>
            <a:pPr marL="0" indent="0">
              <a:buNone/>
            </a:pPr>
            <a:endParaRPr lang="en-US" dirty="0"/>
          </a:p>
          <a:p>
            <a:endParaRPr lang="en-US" dirty="0"/>
          </a:p>
          <a:p>
            <a:endParaRPr lang="en-US" dirty="0"/>
          </a:p>
        </p:txBody>
      </p:sp>
      <p:graphicFrame>
        <p:nvGraphicFramePr>
          <p:cNvPr id="6" name="Chart 5"/>
          <p:cNvGraphicFramePr/>
          <p:nvPr>
            <p:extLst>
              <p:ext uri="{D42A27DB-BD31-4B8C-83A1-F6EECF244321}">
                <p14:modId xmlns:p14="http://schemas.microsoft.com/office/powerpoint/2010/main" val="1178961127"/>
              </p:ext>
            </p:extLst>
          </p:nvPr>
        </p:nvGraphicFramePr>
        <p:xfrm>
          <a:off x="95136" y="1670858"/>
          <a:ext cx="6380479" cy="3871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580920179"/>
              </p:ext>
            </p:extLst>
          </p:nvPr>
        </p:nvGraphicFramePr>
        <p:xfrm>
          <a:off x="5690147" y="1726144"/>
          <a:ext cx="6017565" cy="3761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742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p>
        </p:txBody>
      </p:sp>
      <p:sp>
        <p:nvSpPr>
          <p:cNvPr id="3" name="Content Placeholder 2"/>
          <p:cNvSpPr>
            <a:spLocks noGrp="1"/>
          </p:cNvSpPr>
          <p:nvPr>
            <p:ph idx="1"/>
          </p:nvPr>
        </p:nvSpPr>
        <p:spPr/>
        <p:txBody>
          <a:bodyPr/>
          <a:lstStyle/>
          <a:p>
            <a:r>
              <a:rPr lang="en-US" dirty="0"/>
              <a:t>ER visit tracking and follow up visits is a sustainable process that hopefully with improvements will show better quality and outcomes for patients that come to ER. </a:t>
            </a:r>
          </a:p>
          <a:p>
            <a:r>
              <a:rPr lang="en-US" dirty="0"/>
              <a:t>Tracking each month shall show improvements/concerns and allow for real time process improvements for better patient outcomes.</a:t>
            </a:r>
          </a:p>
          <a:p>
            <a:r>
              <a:rPr lang="en-US" dirty="0"/>
              <a:t>This process will be ever changing and evolving, as the needs of patients constantly changes. As we all know, Healthcare is constantly changing, and we as healthcare professionals need to adapt with it!</a:t>
            </a:r>
          </a:p>
        </p:txBody>
      </p:sp>
    </p:spTree>
    <p:extLst>
      <p:ext uri="{BB962C8B-B14F-4D97-AF65-F5344CB8AC3E}">
        <p14:creationId xmlns:p14="http://schemas.microsoft.com/office/powerpoint/2010/main" val="390964721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411</TotalTime>
  <Words>642</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Rockwell</vt:lpstr>
      <vt:lpstr>Gallery</vt:lpstr>
      <vt:lpstr>Emergency Room tracking and Scheduling</vt:lpstr>
      <vt:lpstr>Project Core Statement</vt:lpstr>
      <vt:lpstr>Whats the problem?</vt:lpstr>
      <vt:lpstr>StEPS to a Solution</vt:lpstr>
      <vt:lpstr>What is the problem?</vt:lpstr>
      <vt:lpstr>Changes Made </vt:lpstr>
      <vt:lpstr>Goals:</vt:lpstr>
      <vt:lpstr>March 14-31st Data compared to April 1-15th data</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 tracking and Scheduling</dc:title>
  <dc:creator>Katie Meusel</dc:creator>
  <cp:lastModifiedBy>Stephanie DeMay</cp:lastModifiedBy>
  <cp:revision>27</cp:revision>
  <dcterms:created xsi:type="dcterms:W3CDTF">2022-03-22T12:39:12Z</dcterms:created>
  <dcterms:modified xsi:type="dcterms:W3CDTF">2022-04-28T16:48:23Z</dcterms:modified>
</cp:coreProperties>
</file>