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6" r:id="rId6"/>
    <p:sldId id="261" r:id="rId7"/>
    <p:sldId id="262" r:id="rId8"/>
    <p:sldId id="263" r:id="rId9"/>
    <p:sldId id="264" r:id="rId10"/>
    <p:sldId id="265" r:id="rId11"/>
    <p:sldId id="268"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Strategic Employee</a:t>
            </a:r>
            <a:br>
              <a:rPr lang="en-US" sz="8000" dirty="0"/>
            </a:br>
            <a:r>
              <a:rPr lang="en-US" sz="8000" dirty="0"/>
              <a:t>Partnership</a:t>
            </a:r>
            <a:br>
              <a:rPr lang="en-US" sz="8000" dirty="0"/>
            </a:br>
            <a:r>
              <a:rPr lang="en-US" sz="8000" dirty="0"/>
              <a:t>Program</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77500" lnSpcReduction="20000"/>
          </a:bodyPr>
          <a:lstStyle/>
          <a:p>
            <a:r>
              <a:rPr lang="en-US" sz="2400" dirty="0">
                <a:solidFill>
                  <a:schemeClr val="tx1">
                    <a:lumMod val="85000"/>
                    <a:lumOff val="15000"/>
                  </a:schemeClr>
                </a:solidFill>
              </a:rPr>
              <a:t>Judah Donaldson</a:t>
            </a:r>
          </a:p>
          <a:p>
            <a:r>
              <a:rPr lang="en-US" dirty="0">
                <a:solidFill>
                  <a:schemeClr val="tx1">
                    <a:lumMod val="85000"/>
                    <a:lumOff val="15000"/>
                  </a:schemeClr>
                </a:solidFill>
              </a:rPr>
              <a:t>ICAHN Rural Health Fellowship 2021-2022</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Evaluation Of Program</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a:xfrm>
            <a:off x="1097280" y="2108201"/>
            <a:ext cx="10058400" cy="3902985"/>
          </a:xfrm>
        </p:spPr>
        <p:txBody>
          <a:bodyPr>
            <a:normAutofit/>
          </a:bodyPr>
          <a:lstStyle/>
          <a:p>
            <a:r>
              <a:rPr lang="en-US" sz="2400" dirty="0"/>
              <a:t>The strategic employee partnership program will be evaluated through the following methods: </a:t>
            </a:r>
          </a:p>
          <a:p>
            <a:pPr marL="457200" indent="-457200">
              <a:buFont typeface="+mj-lt"/>
              <a:buAutoNum type="arabicPeriod"/>
            </a:pPr>
            <a:r>
              <a:rPr lang="en-US" sz="2400" dirty="0"/>
              <a:t>Decrease in low census hours/staff being no-needed</a:t>
            </a:r>
          </a:p>
          <a:p>
            <a:pPr marL="457200" indent="-457200">
              <a:buFont typeface="+mj-lt"/>
              <a:buAutoNum type="arabicPeriod"/>
            </a:pPr>
            <a:r>
              <a:rPr lang="en-US" sz="2400" dirty="0"/>
              <a:t>Quarterly survey of participating employees (both trainer and trainee), and department supervisors/managers of both receiving and sending departments</a:t>
            </a:r>
          </a:p>
        </p:txBody>
      </p:sp>
    </p:spTree>
    <p:extLst>
      <p:ext uri="{BB962C8B-B14F-4D97-AF65-F5344CB8AC3E}">
        <p14:creationId xmlns:p14="http://schemas.microsoft.com/office/powerpoint/2010/main" val="347153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a:xfrm>
            <a:off x="1097280" y="2108201"/>
            <a:ext cx="10058400" cy="3902985"/>
          </a:xfrm>
        </p:spPr>
        <p:txBody>
          <a:bodyPr>
            <a:normAutofit/>
          </a:bodyPr>
          <a:lstStyle/>
          <a:p>
            <a:pPr marL="457200" indent="-457200">
              <a:buFont typeface="+mj-lt"/>
              <a:buAutoNum type="arabicPeriod"/>
            </a:pPr>
            <a:r>
              <a:rPr lang="en-US" sz="2400" dirty="0"/>
              <a:t>Hold first meeting with leadership team by 3/1/2022</a:t>
            </a:r>
          </a:p>
          <a:p>
            <a:pPr marL="457200" indent="-457200">
              <a:buFont typeface="+mj-lt"/>
              <a:buAutoNum type="arabicPeriod"/>
            </a:pPr>
            <a:r>
              <a:rPr lang="en-US" sz="2400" dirty="0"/>
              <a:t>Send out resources/education to all departments by 4/1/2022</a:t>
            </a:r>
          </a:p>
          <a:p>
            <a:pPr marL="457200" indent="-457200">
              <a:buFont typeface="+mj-lt"/>
              <a:buAutoNum type="arabicPeriod"/>
            </a:pPr>
            <a:r>
              <a:rPr lang="en-US" sz="2400" dirty="0"/>
              <a:t>Implement program by 5/1/2022</a:t>
            </a:r>
          </a:p>
        </p:txBody>
      </p:sp>
    </p:spTree>
    <p:extLst>
      <p:ext uri="{BB962C8B-B14F-4D97-AF65-F5344CB8AC3E}">
        <p14:creationId xmlns:p14="http://schemas.microsoft.com/office/powerpoint/2010/main" val="31702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Outcomes/Conclusions</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a:xfrm>
            <a:off x="1097280" y="2108201"/>
            <a:ext cx="10058400" cy="3902985"/>
          </a:xfrm>
        </p:spPr>
        <p:txBody>
          <a:bodyPr>
            <a:normAutofit/>
          </a:bodyPr>
          <a:lstStyle/>
          <a:p>
            <a:r>
              <a:rPr lang="en-US" sz="2400" dirty="0"/>
              <a:t>TBD</a:t>
            </a:r>
          </a:p>
        </p:txBody>
      </p:sp>
    </p:spTree>
    <p:extLst>
      <p:ext uri="{BB962C8B-B14F-4D97-AF65-F5344CB8AC3E}">
        <p14:creationId xmlns:p14="http://schemas.microsoft.com/office/powerpoint/2010/main" val="218923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DEFD-6ADA-4292-BEA4-AEA5FF316CF4}"/>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F17B8A91-7E9E-4AC5-9743-D757CE70F69C}"/>
              </a:ext>
            </a:extLst>
          </p:cNvPr>
          <p:cNvSpPr>
            <a:spLocks noGrp="1"/>
          </p:cNvSpPr>
          <p:nvPr>
            <p:ph idx="1"/>
          </p:nvPr>
        </p:nvSpPr>
        <p:spPr/>
        <p:txBody>
          <a:bodyPr>
            <a:normAutofit/>
          </a:bodyPr>
          <a:lstStyle/>
          <a:p>
            <a:pPr marL="457200" indent="-457200">
              <a:buFont typeface="+mj-lt"/>
              <a:buAutoNum type="arabicPeriod"/>
            </a:pPr>
            <a:r>
              <a:rPr lang="en-US" dirty="0"/>
              <a:t>Each department will develop a long term task list/projects that they would be able to utilize non-clinical staff for during low census/peak census.</a:t>
            </a:r>
          </a:p>
          <a:p>
            <a:pPr marL="457200" indent="-457200">
              <a:buFont typeface="+mj-lt"/>
              <a:buAutoNum type="arabicPeriod"/>
            </a:pPr>
            <a:r>
              <a:rPr lang="en-US" dirty="0"/>
              <a:t>Determine “partners” or “buddies” between departments. For instance: </a:t>
            </a:r>
          </a:p>
          <a:p>
            <a:pPr marL="726948" lvl="2" indent="-342900">
              <a:buFont typeface="+mj-lt"/>
              <a:buAutoNum type="arabicPeriod"/>
            </a:pPr>
            <a:r>
              <a:rPr lang="en-US" dirty="0"/>
              <a:t>Infusion / Finance, </a:t>
            </a:r>
          </a:p>
          <a:p>
            <a:pPr marL="726948" lvl="2" indent="-342900">
              <a:buFont typeface="+mj-lt"/>
              <a:buAutoNum type="arabicPeriod"/>
            </a:pPr>
            <a:r>
              <a:rPr lang="en-US" dirty="0"/>
              <a:t>Marketing / Med-Surg, </a:t>
            </a:r>
          </a:p>
          <a:p>
            <a:pPr marL="726948" lvl="2" indent="-342900">
              <a:buFont typeface="+mj-lt"/>
              <a:buAutoNum type="arabicPeriod"/>
            </a:pPr>
            <a:r>
              <a:rPr lang="en-US" dirty="0"/>
              <a:t>Patient Transport / Surgery, </a:t>
            </a:r>
          </a:p>
          <a:p>
            <a:pPr marL="726948" lvl="2" indent="-342900">
              <a:buFont typeface="+mj-lt"/>
              <a:buAutoNum type="arabicPeriod"/>
            </a:pPr>
            <a:r>
              <a:rPr lang="en-US" dirty="0"/>
              <a:t>FOC / EZ Care, </a:t>
            </a:r>
          </a:p>
          <a:p>
            <a:pPr marL="726948" lvl="2" indent="-342900">
              <a:buFont typeface="+mj-lt"/>
              <a:buAutoNum type="arabicPeriod"/>
            </a:pPr>
            <a:r>
              <a:rPr lang="en-US" dirty="0"/>
              <a:t>Registration / Clinic, </a:t>
            </a:r>
          </a:p>
          <a:p>
            <a:pPr marL="726948" lvl="2" indent="-342900">
              <a:buFont typeface="+mj-lt"/>
              <a:buAutoNum type="arabicPeriod"/>
            </a:pPr>
            <a:r>
              <a:rPr lang="en-US" dirty="0"/>
              <a:t>Occupational Health / HIM, </a:t>
            </a:r>
          </a:p>
          <a:p>
            <a:pPr marL="726948" lvl="2" indent="-342900">
              <a:buFont typeface="+mj-lt"/>
              <a:buAutoNum type="arabicPeriod"/>
            </a:pPr>
            <a:r>
              <a:rPr lang="en-US" dirty="0"/>
              <a:t>Dietary / Housekeeping, </a:t>
            </a:r>
          </a:p>
          <a:p>
            <a:pPr marL="726948" lvl="2" indent="-342900">
              <a:buFont typeface="+mj-lt"/>
              <a:buAutoNum type="arabicPeriod"/>
            </a:pPr>
            <a:r>
              <a:rPr lang="en-US" dirty="0"/>
              <a:t>Laboratory / Purchasing.</a:t>
            </a:r>
          </a:p>
          <a:p>
            <a:pPr marL="726948" lvl="2" indent="-342900">
              <a:buFont typeface="+mj-lt"/>
              <a:buAutoNum type="arabicPeriod"/>
            </a:pPr>
            <a:r>
              <a:rPr lang="en-US" dirty="0"/>
              <a:t>Emergency / Radiology</a:t>
            </a:r>
          </a:p>
          <a:p>
            <a:pPr marL="726948" lvl="2" indent="-342900">
              <a:buFont typeface="+mj-lt"/>
              <a:buAutoNum type="arabicPeriod"/>
            </a:pPr>
            <a:endParaRPr lang="en-US" dirty="0"/>
          </a:p>
          <a:p>
            <a:pPr marL="726948" lvl="2" indent="-342900">
              <a:buFont typeface="+mj-lt"/>
              <a:buAutoNum type="arabicPeriod"/>
            </a:pPr>
            <a:endParaRPr lang="en-US" dirty="0"/>
          </a:p>
        </p:txBody>
      </p:sp>
    </p:spTree>
    <p:extLst>
      <p:ext uri="{BB962C8B-B14F-4D97-AF65-F5344CB8AC3E}">
        <p14:creationId xmlns:p14="http://schemas.microsoft.com/office/powerpoint/2010/main" val="160457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B52371-3D8C-43DF-9C30-C3D02C241AFE}"/>
              </a:ext>
            </a:extLst>
          </p:cNvPr>
          <p:cNvSpPr txBox="1">
            <a:spLocks/>
          </p:cNvSpPr>
          <p:nvPr/>
        </p:nvSpPr>
        <p:spPr>
          <a:xfrm>
            <a:off x="480768" y="639098"/>
            <a:ext cx="11062304" cy="2112054"/>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endParaRPr lang="en-US" sz="8000" dirty="0"/>
          </a:p>
          <a:p>
            <a:pPr algn="ctr"/>
            <a:r>
              <a:rPr lang="en-US" sz="8000" dirty="0"/>
              <a:t>Questions?</a:t>
            </a:r>
          </a:p>
          <a:p>
            <a:endParaRPr lang="en-US" sz="8000" dirty="0"/>
          </a:p>
        </p:txBody>
      </p:sp>
      <p:sp>
        <p:nvSpPr>
          <p:cNvPr id="5" name="Subtitle 2">
            <a:extLst>
              <a:ext uri="{FF2B5EF4-FFF2-40B4-BE49-F238E27FC236}">
                <a16:creationId xmlns:a16="http://schemas.microsoft.com/office/drawing/2014/main" id="{0AE90666-831E-4F15-9200-E8D293B110C5}"/>
              </a:ext>
            </a:extLst>
          </p:cNvPr>
          <p:cNvSpPr txBox="1">
            <a:spLocks/>
          </p:cNvSpPr>
          <p:nvPr/>
        </p:nvSpPr>
        <p:spPr>
          <a:xfrm>
            <a:off x="468439" y="4106849"/>
            <a:ext cx="11090662" cy="1888434"/>
          </a:xfrm>
          <a:prstGeom prst="rect">
            <a:avLst/>
          </a:prstGeom>
        </p:spPr>
        <p:txBody>
          <a:bodyPr>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7400" dirty="0">
                <a:solidFill>
                  <a:schemeClr val="tx1">
                    <a:lumMod val="85000"/>
                    <a:lumOff val="15000"/>
                  </a:schemeClr>
                </a:solidFill>
                <a:latin typeface="+mj-lt"/>
              </a:rPr>
              <a:t>Strategic Employee Partnership Program</a:t>
            </a:r>
          </a:p>
          <a:p>
            <a:pPr algn="ctr"/>
            <a:r>
              <a:rPr lang="en-US" sz="7400" dirty="0">
                <a:solidFill>
                  <a:schemeClr val="tx1">
                    <a:lumMod val="85000"/>
                    <a:lumOff val="15000"/>
                  </a:schemeClr>
                </a:solidFill>
                <a:latin typeface="+mj-lt"/>
              </a:rPr>
              <a:t>Judah Donaldson</a:t>
            </a:r>
          </a:p>
          <a:p>
            <a:pPr algn="ctr"/>
            <a:r>
              <a:rPr lang="en-US" sz="7400" dirty="0">
                <a:solidFill>
                  <a:schemeClr val="tx1">
                    <a:lumMod val="85000"/>
                    <a:lumOff val="15000"/>
                  </a:schemeClr>
                </a:solidFill>
                <a:latin typeface="+mj-lt"/>
              </a:rPr>
              <a:t>ICAHN Rural Health Fellowship 2021-2022</a:t>
            </a:r>
          </a:p>
          <a:p>
            <a:endParaRPr lang="en-US" sz="2400" dirty="0">
              <a:solidFill>
                <a:schemeClr val="tx1">
                  <a:lumMod val="85000"/>
                  <a:lumOff val="15000"/>
                </a:schemeClr>
              </a:solidFill>
            </a:endParaRPr>
          </a:p>
          <a:p>
            <a:pPr marL="0" indent="0">
              <a:buNone/>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85500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“Coming together is a beginning; keeping together is progress; working together is success.”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Henry ford</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“When ‘I’ is replaced by “we” even ‘illness’ becomes ‘wellness’.”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Scharf</a:t>
            </a:r>
          </a:p>
        </p:txBody>
      </p:sp>
    </p:spTree>
    <p:extLst>
      <p:ext uri="{BB962C8B-B14F-4D97-AF65-F5344CB8AC3E}">
        <p14:creationId xmlns:p14="http://schemas.microsoft.com/office/powerpoint/2010/main" val="123513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p:txBody>
          <a:bodyPr>
            <a:normAutofit lnSpcReduction="10000"/>
          </a:bodyPr>
          <a:lstStyle/>
          <a:p>
            <a:r>
              <a:rPr lang="en-US" sz="2400" dirty="0"/>
              <a:t>The strategic partnership program was created to combat the ever fluctuating volumes of patients that can increasingly overwhelm the resources and staff of our hospital or cause staff no-needs.  </a:t>
            </a:r>
          </a:p>
          <a:p>
            <a:r>
              <a:rPr lang="en-US" sz="2400" dirty="0"/>
              <a:t>The program is being implemented to assist with:</a:t>
            </a:r>
          </a:p>
          <a:p>
            <a:pPr lvl="1">
              <a:buFont typeface="Wingdings" panose="05000000000000000000" pitchFamily="2" charset="2"/>
              <a:buChar char="§"/>
            </a:pPr>
            <a:r>
              <a:rPr lang="en-US" sz="2200" dirty="0"/>
              <a:t>Increased patient volume in patient facing areas, </a:t>
            </a:r>
          </a:p>
          <a:p>
            <a:pPr lvl="1">
              <a:buFont typeface="Wingdings" panose="05000000000000000000" pitchFamily="2" charset="2"/>
              <a:buChar char="§"/>
            </a:pPr>
            <a:r>
              <a:rPr lang="en-US" sz="2200" dirty="0"/>
              <a:t>Minimizing the negative impact to staff related to low patient census (using vacation time/being “called off”), </a:t>
            </a:r>
          </a:p>
          <a:p>
            <a:pPr lvl="1">
              <a:buFont typeface="Wingdings" panose="05000000000000000000" pitchFamily="2" charset="2"/>
              <a:buChar char="§"/>
            </a:pPr>
            <a:r>
              <a:rPr lang="en-US" sz="2200" dirty="0"/>
              <a:t>Lack of staff flexibility in units with changing patient and staff populations, and</a:t>
            </a:r>
          </a:p>
          <a:p>
            <a:pPr lvl="1">
              <a:buFont typeface="Wingdings" panose="05000000000000000000" pitchFamily="2" charset="2"/>
              <a:buChar char="§"/>
            </a:pPr>
            <a:r>
              <a:rPr lang="en-US" sz="2200" dirty="0"/>
              <a:t>Lack of employee satisfaction regarding opportunities for professional growth.</a:t>
            </a:r>
          </a:p>
          <a:p>
            <a:endParaRPr lang="en-US" sz="2400" dirty="0"/>
          </a:p>
        </p:txBody>
      </p:sp>
    </p:spTree>
    <p:extLst>
      <p:ext uri="{BB962C8B-B14F-4D97-AF65-F5344CB8AC3E}">
        <p14:creationId xmlns:p14="http://schemas.microsoft.com/office/powerpoint/2010/main" val="20591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64A9-224E-4D8C-AC28-A95CCDD030F1}"/>
              </a:ext>
            </a:extLst>
          </p:cNvPr>
          <p:cNvSpPr>
            <a:spLocks noGrp="1"/>
          </p:cNvSpPr>
          <p:nvPr>
            <p:ph type="title"/>
          </p:nvPr>
        </p:nvSpPr>
        <p:spPr/>
        <p:txBody>
          <a:bodyPr/>
          <a:lstStyle/>
          <a:p>
            <a:r>
              <a:rPr lang="en-US" dirty="0"/>
              <a:t>Stakeholders</a:t>
            </a:r>
          </a:p>
        </p:txBody>
      </p:sp>
      <p:sp>
        <p:nvSpPr>
          <p:cNvPr id="3" name="Content Placeholder 2">
            <a:extLst>
              <a:ext uri="{FF2B5EF4-FFF2-40B4-BE49-F238E27FC236}">
                <a16:creationId xmlns:a16="http://schemas.microsoft.com/office/drawing/2014/main" id="{D692E222-7A97-4A81-B6CC-E20FC1E6CEA4}"/>
              </a:ext>
            </a:extLst>
          </p:cNvPr>
          <p:cNvSpPr>
            <a:spLocks noGrp="1"/>
          </p:cNvSpPr>
          <p:nvPr>
            <p:ph idx="1"/>
          </p:nvPr>
        </p:nvSpPr>
        <p:spPr/>
        <p:txBody>
          <a:bodyPr/>
          <a:lstStyle/>
          <a:p>
            <a:r>
              <a:rPr lang="en-US" dirty="0"/>
              <a:t>Administration</a:t>
            </a:r>
          </a:p>
          <a:p>
            <a:r>
              <a:rPr lang="en-US" dirty="0"/>
              <a:t>Department managers (both sending and receiving)</a:t>
            </a:r>
          </a:p>
          <a:p>
            <a:r>
              <a:rPr lang="en-US" dirty="0"/>
              <a:t>Staff (preceptors and preceptees) </a:t>
            </a:r>
          </a:p>
        </p:txBody>
      </p:sp>
    </p:spTree>
    <p:extLst>
      <p:ext uri="{BB962C8B-B14F-4D97-AF65-F5344CB8AC3E}">
        <p14:creationId xmlns:p14="http://schemas.microsoft.com/office/powerpoint/2010/main" val="15202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Participation</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p:txBody>
          <a:bodyPr>
            <a:normAutofit/>
          </a:bodyPr>
          <a:lstStyle/>
          <a:p>
            <a:r>
              <a:rPr lang="en-US" sz="2400" dirty="0"/>
              <a:t>The strategic employee partnership program is voluntary.</a:t>
            </a:r>
          </a:p>
          <a:p>
            <a:r>
              <a:rPr lang="en-US" sz="2400" dirty="0"/>
              <a:t>Staff will not be required to continue in the partnership and may end their participation at any time, but must complete prescheduled shifts prior to terminating any participation. </a:t>
            </a:r>
          </a:p>
        </p:txBody>
      </p:sp>
    </p:spTree>
    <p:extLst>
      <p:ext uri="{BB962C8B-B14F-4D97-AF65-F5344CB8AC3E}">
        <p14:creationId xmlns:p14="http://schemas.microsoft.com/office/powerpoint/2010/main" val="262066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Qualifications</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p:txBody>
          <a:bodyPr>
            <a:normAutofit lnSpcReduction="10000"/>
          </a:bodyPr>
          <a:lstStyle/>
          <a:p>
            <a:r>
              <a:rPr lang="en-US" sz="2400" dirty="0"/>
              <a:t>1. Cross-training to another unit requires ongoing communication between the unit manager and the cross-trained staff member.</a:t>
            </a:r>
          </a:p>
          <a:p>
            <a:r>
              <a:rPr lang="en-US" sz="2400" dirty="0"/>
              <a:t>2. Additional qualifications, didactic education, and/or pre-requisites may be needed based on the requirements of the unit.</a:t>
            </a:r>
          </a:p>
          <a:p>
            <a:r>
              <a:rPr lang="en-US" sz="2400" dirty="0"/>
              <a:t>3. The cross trainer as well as the cross trainee may need to be flexible with scheduling during the orientation period. </a:t>
            </a:r>
          </a:p>
          <a:p>
            <a:r>
              <a:rPr lang="en-US" sz="2400" dirty="0"/>
              <a:t>4. Staff will be in good standing in their home department.</a:t>
            </a:r>
          </a:p>
          <a:p>
            <a:r>
              <a:rPr lang="en-US" sz="2400" dirty="0"/>
              <a:t>5. Qualifying criteria will be evaluated in an ongoing basis.</a:t>
            </a:r>
          </a:p>
        </p:txBody>
      </p:sp>
    </p:spTree>
    <p:extLst>
      <p:ext uri="{BB962C8B-B14F-4D97-AF65-F5344CB8AC3E}">
        <p14:creationId xmlns:p14="http://schemas.microsoft.com/office/powerpoint/2010/main" val="43261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a:xfrm>
            <a:off x="1097280" y="2108201"/>
            <a:ext cx="10058400" cy="3902985"/>
          </a:xfrm>
        </p:spPr>
        <p:txBody>
          <a:bodyPr>
            <a:normAutofit fontScale="85000" lnSpcReduction="10000"/>
          </a:bodyPr>
          <a:lstStyle/>
          <a:p>
            <a:r>
              <a:rPr lang="en-US" sz="2400" dirty="0"/>
              <a:t>1. Departments will determine whether or not they would be willing to receive incoming staff to “cross train”, and what areas within their department this will include (runners, taking vitals, rooming patients, performing injections, triaging patients, working on long term projects, etc.) Departments will also create a list of long term needs/projects that can be worked on.</a:t>
            </a:r>
          </a:p>
          <a:p>
            <a:r>
              <a:rPr lang="en-US" sz="2400" dirty="0"/>
              <a:t>2. Staff who are interested will inform their manager/supervisor. This information will be shared with the “partnered” department – training needs as needed will be facilitated by the sending/receiving department leadership.</a:t>
            </a:r>
          </a:p>
          <a:p>
            <a:r>
              <a:rPr lang="en-US" sz="2400" dirty="0"/>
              <a:t>3. Once needed training/onboarding is completed, the sending / receiving managers will continue to communicate needs back and forth (either needing additional staff from a partner department or having an additional staff member that is going to be no-needed.</a:t>
            </a:r>
          </a:p>
        </p:txBody>
      </p:sp>
    </p:spTree>
    <p:extLst>
      <p:ext uri="{BB962C8B-B14F-4D97-AF65-F5344CB8AC3E}">
        <p14:creationId xmlns:p14="http://schemas.microsoft.com/office/powerpoint/2010/main" val="259671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28BE-BF4D-4067-9C1D-E6F9158BAF8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E7A99DA4-8E4C-4DD6-9062-750B5D71AF76}"/>
              </a:ext>
            </a:extLst>
          </p:cNvPr>
          <p:cNvSpPr>
            <a:spLocks noGrp="1"/>
          </p:cNvSpPr>
          <p:nvPr>
            <p:ph idx="1"/>
          </p:nvPr>
        </p:nvSpPr>
        <p:spPr>
          <a:xfrm>
            <a:off x="1097280" y="2108201"/>
            <a:ext cx="10058400" cy="3902985"/>
          </a:xfrm>
        </p:spPr>
        <p:txBody>
          <a:bodyPr>
            <a:normAutofit fontScale="85000" lnSpcReduction="20000"/>
          </a:bodyPr>
          <a:lstStyle/>
          <a:p>
            <a:r>
              <a:rPr lang="en-US" sz="2400" dirty="0"/>
              <a:t>1. A nurse employed by the infusion clinic is a strategic employee partner to the finance team. Due to low volume, the nurse is being no-needed. Rather than being no needed, or using vacation time, they are able to assist the finance team with a list of projects that they need help completing.</a:t>
            </a:r>
          </a:p>
          <a:p>
            <a:r>
              <a:rPr lang="en-US" sz="2400" dirty="0"/>
              <a:t>2. A radiology technician is a strategic employee partner to the Emergency Department. Due to low census, the radiology technician is no longer needed for their scheduled shift. Rather than being no needed, or using vacation time, they are able to function in the role of a ER Tech to assist with patient care during a high volume time in ER.</a:t>
            </a:r>
          </a:p>
          <a:p>
            <a:r>
              <a:rPr lang="en-US" sz="2400" dirty="0"/>
              <a:t>3. A registration representative is a strategic employee partner to the clinic. The clinic has multiple call ins and needs assistance. The patient services department is able to spare an employee, and the previously identified partner is able to assist the clinic with previously trained duties such as patient intake/rooming, or long term projects.</a:t>
            </a:r>
          </a:p>
        </p:txBody>
      </p:sp>
    </p:spTree>
    <p:extLst>
      <p:ext uri="{BB962C8B-B14F-4D97-AF65-F5344CB8AC3E}">
        <p14:creationId xmlns:p14="http://schemas.microsoft.com/office/powerpoint/2010/main" val="382881916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810</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Bookman Old Style</vt:lpstr>
      <vt:lpstr>Calibri</vt:lpstr>
      <vt:lpstr>Franklin Gothic Book</vt:lpstr>
      <vt:lpstr>Wingdings</vt:lpstr>
      <vt:lpstr>1_RetrospectVTI</vt:lpstr>
      <vt:lpstr>Strategic Employee Partnership Program</vt:lpstr>
      <vt:lpstr>“Coming together is a beginning; keeping together is progress; working together is success.” </vt:lpstr>
      <vt:lpstr>“When ‘I’ is replaced by “we” even ‘illness’ becomes ‘wellness’.” </vt:lpstr>
      <vt:lpstr>Purpose</vt:lpstr>
      <vt:lpstr>Stakeholders</vt:lpstr>
      <vt:lpstr>Participation</vt:lpstr>
      <vt:lpstr>Qualifications</vt:lpstr>
      <vt:lpstr>Process</vt:lpstr>
      <vt:lpstr>Examples</vt:lpstr>
      <vt:lpstr>Evaluation Of Program</vt:lpstr>
      <vt:lpstr>Timeline</vt:lpstr>
      <vt:lpstr>Outcomes/Conclusions</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2021-12-28T14:19:44Z</dcterms:created>
  <dcterms:modified xsi:type="dcterms:W3CDTF">2022-04-28T19:37:15Z</dcterms:modified>
</cp:coreProperties>
</file>