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5"/>
  </p:notesMasterIdLst>
  <p:sldIdLst>
    <p:sldId id="256" r:id="rId2"/>
    <p:sldId id="257" r:id="rId3"/>
    <p:sldId id="258" r:id="rId4"/>
    <p:sldId id="259" r:id="rId5"/>
    <p:sldId id="260" r:id="rId6"/>
    <p:sldId id="261" r:id="rId7"/>
    <p:sldId id="262" r:id="rId8"/>
    <p:sldId id="263" r:id="rId9"/>
    <p:sldId id="264" r:id="rId10"/>
    <p:sldId id="267" r:id="rId11"/>
    <p:sldId id="268" r:id="rId12"/>
    <p:sldId id="265" r:id="rId13"/>
    <p:sldId id="266" r:id="rId1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14" autoAdjust="0"/>
    <p:restoredTop sz="94660"/>
  </p:normalViewPr>
  <p:slideViewPr>
    <p:cSldViewPr snapToGrid="0">
      <p:cViewPr varScale="1">
        <p:scale>
          <a:sx n="109" d="100"/>
          <a:sy n="109" d="100"/>
        </p:scale>
        <p:origin x="876" y="11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E581A3B-4A5E-4B28-AC77-25A10A2E0943}" type="datetimeFigureOut">
              <a:rPr lang="en-US" smtClean="0"/>
              <a:t>4/28/2022</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879575A-B8B4-4035-AA7C-791C3CB24893}" type="slidenum">
              <a:rPr lang="en-US" smtClean="0"/>
              <a:t>‹#›</a:t>
            </a:fld>
            <a:endParaRPr lang="en-US" dirty="0"/>
          </a:p>
        </p:txBody>
      </p:sp>
    </p:spTree>
    <p:extLst>
      <p:ext uri="{BB962C8B-B14F-4D97-AF65-F5344CB8AC3E}">
        <p14:creationId xmlns:p14="http://schemas.microsoft.com/office/powerpoint/2010/main" val="142158878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5AD2C77C-9831-4E9D-AFFE-5B88021EE94F}" type="datetimeFigureOut">
              <a:rPr lang="en-US" smtClean="0"/>
              <a:t>4/28/2022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FF0E28C6-E768-41E2-B4E8-1D5A867FBF3C}" type="slidenum">
              <a:rPr lang="en-US" smtClean="0"/>
              <a:t>‹#›</a:t>
            </a:fld>
            <a:endParaRPr lang="en-US" dirty="0"/>
          </a:p>
        </p:txBody>
      </p:sp>
    </p:spTree>
    <p:extLst>
      <p:ext uri="{BB962C8B-B14F-4D97-AF65-F5344CB8AC3E}">
        <p14:creationId xmlns:p14="http://schemas.microsoft.com/office/powerpoint/2010/main" val="136175429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5AD2C77C-9831-4E9D-AFFE-5B88021EE94F}" type="datetimeFigureOut">
              <a:rPr lang="en-US" smtClean="0"/>
              <a:t>4/28/2022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FF0E28C6-E768-41E2-B4E8-1D5A867FBF3C}" type="slidenum">
              <a:rPr lang="en-US" smtClean="0"/>
              <a:t>‹#›</a:t>
            </a:fld>
            <a:endParaRPr lang="en-US" dirty="0"/>
          </a:p>
        </p:txBody>
      </p:sp>
    </p:spTree>
    <p:extLst>
      <p:ext uri="{BB962C8B-B14F-4D97-AF65-F5344CB8AC3E}">
        <p14:creationId xmlns:p14="http://schemas.microsoft.com/office/powerpoint/2010/main" val="199267494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5AD2C77C-9831-4E9D-AFFE-5B88021EE94F}" type="datetimeFigureOut">
              <a:rPr lang="en-US" smtClean="0"/>
              <a:t>4/28/2022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FF0E28C6-E768-41E2-B4E8-1D5A867FBF3C}" type="slidenum">
              <a:rPr lang="en-US" smtClean="0"/>
              <a:t>‹#›</a:t>
            </a:fld>
            <a:endParaRPr lang="en-US" dirty="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376385965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5AD2C77C-9831-4E9D-AFFE-5B88021EE94F}" type="datetimeFigureOut">
              <a:rPr lang="en-US" smtClean="0"/>
              <a:t>4/28/2022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FF0E28C6-E768-41E2-B4E8-1D5A867FBF3C}" type="slidenum">
              <a:rPr lang="en-US" smtClean="0"/>
              <a:t>‹#›</a:t>
            </a:fld>
            <a:endParaRPr lang="en-US" dirty="0"/>
          </a:p>
        </p:txBody>
      </p:sp>
    </p:spTree>
    <p:extLst>
      <p:ext uri="{BB962C8B-B14F-4D97-AF65-F5344CB8AC3E}">
        <p14:creationId xmlns:p14="http://schemas.microsoft.com/office/powerpoint/2010/main" val="398529827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5AD2C77C-9831-4E9D-AFFE-5B88021EE94F}" type="datetimeFigureOut">
              <a:rPr lang="en-US" smtClean="0"/>
              <a:t>4/28/2022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FF0E28C6-E768-41E2-B4E8-1D5A867FBF3C}" type="slidenum">
              <a:rPr lang="en-US" smtClean="0"/>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91104264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5AD2C77C-9831-4E9D-AFFE-5B88021EE94F}" type="datetimeFigureOut">
              <a:rPr lang="en-US" smtClean="0"/>
              <a:t>4/28/2022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FF0E28C6-E768-41E2-B4E8-1D5A867FBF3C}" type="slidenum">
              <a:rPr lang="en-US" smtClean="0"/>
              <a:t>‹#›</a:t>
            </a:fld>
            <a:endParaRPr lang="en-US" dirty="0"/>
          </a:p>
        </p:txBody>
      </p:sp>
    </p:spTree>
    <p:extLst>
      <p:ext uri="{BB962C8B-B14F-4D97-AF65-F5344CB8AC3E}">
        <p14:creationId xmlns:p14="http://schemas.microsoft.com/office/powerpoint/2010/main" val="343580615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AD2C77C-9831-4E9D-AFFE-5B88021EE94F}" type="datetimeFigureOut">
              <a:rPr lang="en-US" smtClean="0"/>
              <a:t>4/28/2022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FF0E28C6-E768-41E2-B4E8-1D5A867FBF3C}" type="slidenum">
              <a:rPr lang="en-US" smtClean="0"/>
              <a:t>‹#›</a:t>
            </a:fld>
            <a:endParaRPr lang="en-US" dirty="0"/>
          </a:p>
        </p:txBody>
      </p:sp>
    </p:spTree>
    <p:extLst>
      <p:ext uri="{BB962C8B-B14F-4D97-AF65-F5344CB8AC3E}">
        <p14:creationId xmlns:p14="http://schemas.microsoft.com/office/powerpoint/2010/main" val="230599596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AD2C77C-9831-4E9D-AFFE-5B88021EE94F}" type="datetimeFigureOut">
              <a:rPr lang="en-US" smtClean="0"/>
              <a:t>4/28/2022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FF0E28C6-E768-41E2-B4E8-1D5A867FBF3C}" type="slidenum">
              <a:rPr lang="en-US" smtClean="0"/>
              <a:t>‹#›</a:t>
            </a:fld>
            <a:endParaRPr lang="en-US" dirty="0"/>
          </a:p>
        </p:txBody>
      </p:sp>
    </p:spTree>
    <p:extLst>
      <p:ext uri="{BB962C8B-B14F-4D97-AF65-F5344CB8AC3E}">
        <p14:creationId xmlns:p14="http://schemas.microsoft.com/office/powerpoint/2010/main" val="4404472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AD2C77C-9831-4E9D-AFFE-5B88021EE94F}" type="datetimeFigureOut">
              <a:rPr lang="en-US" smtClean="0"/>
              <a:t>4/28/2022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FF0E28C6-E768-41E2-B4E8-1D5A867FBF3C}" type="slidenum">
              <a:rPr lang="en-US" smtClean="0"/>
              <a:t>‹#›</a:t>
            </a:fld>
            <a:endParaRPr lang="en-US" dirty="0"/>
          </a:p>
        </p:txBody>
      </p:sp>
    </p:spTree>
    <p:extLst>
      <p:ext uri="{BB962C8B-B14F-4D97-AF65-F5344CB8AC3E}">
        <p14:creationId xmlns:p14="http://schemas.microsoft.com/office/powerpoint/2010/main" val="303123230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5AD2C77C-9831-4E9D-AFFE-5B88021EE94F}" type="datetimeFigureOut">
              <a:rPr lang="en-US" smtClean="0"/>
              <a:t>4/28/2022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FF0E28C6-E768-41E2-B4E8-1D5A867FBF3C}" type="slidenum">
              <a:rPr lang="en-US" smtClean="0"/>
              <a:t>‹#›</a:t>
            </a:fld>
            <a:endParaRPr lang="en-US" dirty="0"/>
          </a:p>
        </p:txBody>
      </p:sp>
    </p:spTree>
    <p:extLst>
      <p:ext uri="{BB962C8B-B14F-4D97-AF65-F5344CB8AC3E}">
        <p14:creationId xmlns:p14="http://schemas.microsoft.com/office/powerpoint/2010/main" val="25701743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5AD2C77C-9831-4E9D-AFFE-5B88021EE94F}" type="datetimeFigureOut">
              <a:rPr lang="en-US" smtClean="0"/>
              <a:t>4/28/2022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FF0E28C6-E768-41E2-B4E8-1D5A867FBF3C}" type="slidenum">
              <a:rPr lang="en-US" smtClean="0"/>
              <a:t>‹#›</a:t>
            </a:fld>
            <a:endParaRPr lang="en-US" dirty="0"/>
          </a:p>
        </p:txBody>
      </p:sp>
    </p:spTree>
    <p:extLst>
      <p:ext uri="{BB962C8B-B14F-4D97-AF65-F5344CB8AC3E}">
        <p14:creationId xmlns:p14="http://schemas.microsoft.com/office/powerpoint/2010/main" val="405689482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5AD2C77C-9831-4E9D-AFFE-5B88021EE94F}" type="datetimeFigureOut">
              <a:rPr lang="en-US" smtClean="0"/>
              <a:t>4/28/2022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FF0E28C6-E768-41E2-B4E8-1D5A867FBF3C}" type="slidenum">
              <a:rPr lang="en-US" smtClean="0"/>
              <a:t>‹#›</a:t>
            </a:fld>
            <a:endParaRPr lang="en-US" dirty="0"/>
          </a:p>
        </p:txBody>
      </p:sp>
    </p:spTree>
    <p:extLst>
      <p:ext uri="{BB962C8B-B14F-4D97-AF65-F5344CB8AC3E}">
        <p14:creationId xmlns:p14="http://schemas.microsoft.com/office/powerpoint/2010/main" val="105240665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5AD2C77C-9831-4E9D-AFFE-5B88021EE94F}" type="datetimeFigureOut">
              <a:rPr lang="en-US" smtClean="0"/>
              <a:t>4/28/2022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FF0E28C6-E768-41E2-B4E8-1D5A867FBF3C}" type="slidenum">
              <a:rPr lang="en-US" smtClean="0"/>
              <a:t>‹#›</a:t>
            </a:fld>
            <a:endParaRPr lang="en-US" dirty="0"/>
          </a:p>
        </p:txBody>
      </p:sp>
    </p:spTree>
    <p:extLst>
      <p:ext uri="{BB962C8B-B14F-4D97-AF65-F5344CB8AC3E}">
        <p14:creationId xmlns:p14="http://schemas.microsoft.com/office/powerpoint/2010/main" val="35962990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AD2C77C-9831-4E9D-AFFE-5B88021EE94F}" type="datetimeFigureOut">
              <a:rPr lang="en-US" smtClean="0"/>
              <a:t>4/28/2022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FF0E28C6-E768-41E2-B4E8-1D5A867FBF3C}" type="slidenum">
              <a:rPr lang="en-US" smtClean="0"/>
              <a:t>‹#›</a:t>
            </a:fld>
            <a:endParaRPr lang="en-US" dirty="0"/>
          </a:p>
        </p:txBody>
      </p:sp>
    </p:spTree>
    <p:extLst>
      <p:ext uri="{BB962C8B-B14F-4D97-AF65-F5344CB8AC3E}">
        <p14:creationId xmlns:p14="http://schemas.microsoft.com/office/powerpoint/2010/main" val="39397708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5AD2C77C-9831-4E9D-AFFE-5B88021EE94F}" type="datetimeFigureOut">
              <a:rPr lang="en-US" smtClean="0"/>
              <a:t>4/28/2022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FF0E28C6-E768-41E2-B4E8-1D5A867FBF3C}" type="slidenum">
              <a:rPr lang="en-US" smtClean="0"/>
              <a:t>‹#›</a:t>
            </a:fld>
            <a:endParaRPr lang="en-US" dirty="0"/>
          </a:p>
        </p:txBody>
      </p:sp>
    </p:spTree>
    <p:extLst>
      <p:ext uri="{BB962C8B-B14F-4D97-AF65-F5344CB8AC3E}">
        <p14:creationId xmlns:p14="http://schemas.microsoft.com/office/powerpoint/2010/main" val="11159753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dirty="0"/>
              <a:t>Click icon to add picture</a:t>
            </a:r>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5AD2C77C-9831-4E9D-AFFE-5B88021EE94F}" type="datetimeFigureOut">
              <a:rPr lang="en-US" smtClean="0"/>
              <a:t>4/28/2022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FF0E28C6-E768-41E2-B4E8-1D5A867FBF3C}" type="slidenum">
              <a:rPr lang="en-US" smtClean="0"/>
              <a:t>‹#›</a:t>
            </a:fld>
            <a:endParaRPr lang="en-US" dirty="0"/>
          </a:p>
        </p:txBody>
      </p:sp>
    </p:spTree>
    <p:extLst>
      <p:ext uri="{BB962C8B-B14F-4D97-AF65-F5344CB8AC3E}">
        <p14:creationId xmlns:p14="http://schemas.microsoft.com/office/powerpoint/2010/main" val="134913932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5AD2C77C-9831-4E9D-AFFE-5B88021EE94F}" type="datetimeFigureOut">
              <a:rPr lang="en-US" smtClean="0"/>
              <a:t>4/28/2022</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FF0E28C6-E768-41E2-B4E8-1D5A867FBF3C}" type="slidenum">
              <a:rPr lang="en-US" smtClean="0"/>
              <a:t>‹#›</a:t>
            </a:fld>
            <a:endParaRPr lang="en-US" dirty="0"/>
          </a:p>
        </p:txBody>
      </p:sp>
    </p:spTree>
    <p:extLst>
      <p:ext uri="{BB962C8B-B14F-4D97-AF65-F5344CB8AC3E}">
        <p14:creationId xmlns:p14="http://schemas.microsoft.com/office/powerpoint/2010/main" val="271819051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https://doi.org/10.1177/0272431616687671" TargetMode="External"/><Relationship Id="rId2" Type="http://schemas.openxmlformats.org/officeDocument/2006/relationships/hyperlink" Target="https://www.cdc.gov/minorityhealth/CHDIReport.html" TargetMode="External"/><Relationship Id="rId1" Type="http://schemas.openxmlformats.org/officeDocument/2006/relationships/slideLayout" Target="../slideLayouts/slideLayout2.xml"/><Relationship Id="rId4" Type="http://schemas.openxmlformats.org/officeDocument/2006/relationships/hyperlink" Target="https://iquery.illinois.gov/iquery/" TargetMode="External"/></Relationships>
</file>

<file path=ppt/slides/_rels/slide13.xml.rels><?xml version="1.0" encoding="UTF-8" standalone="yes"?>
<Relationships xmlns="http://schemas.openxmlformats.org/package/2006/relationships"><Relationship Id="rId2" Type="http://schemas.openxmlformats.org/officeDocument/2006/relationships/hyperlink" Target="http://www.countyhealthrankings.org/"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07067" y="876822"/>
            <a:ext cx="7766936" cy="3174014"/>
          </a:xfrm>
        </p:spPr>
        <p:txBody>
          <a:bodyPr/>
          <a:lstStyle/>
          <a:p>
            <a:pPr algn="l"/>
            <a:br>
              <a:rPr lang="en-US" dirty="0"/>
            </a:br>
            <a:br>
              <a:rPr lang="en-US" dirty="0"/>
            </a:br>
            <a:br>
              <a:rPr lang="en-US" dirty="0"/>
            </a:br>
            <a:r>
              <a:rPr lang="en-US" dirty="0"/>
              <a:t>2021 Community Health Needs Assessment</a:t>
            </a:r>
          </a:p>
        </p:txBody>
      </p:sp>
      <p:sp>
        <p:nvSpPr>
          <p:cNvPr id="3" name="Subtitle 2"/>
          <p:cNvSpPr>
            <a:spLocks noGrp="1"/>
          </p:cNvSpPr>
          <p:nvPr>
            <p:ph type="subTitle" idx="1"/>
          </p:nvPr>
        </p:nvSpPr>
        <p:spPr>
          <a:xfrm>
            <a:off x="1507068" y="4050833"/>
            <a:ext cx="2814412" cy="1096899"/>
          </a:xfrm>
        </p:spPr>
        <p:txBody>
          <a:bodyPr/>
          <a:lstStyle/>
          <a:p>
            <a:r>
              <a:rPr lang="en-US" dirty="0"/>
              <a:t>Salem Township Hospital  1201 Ricker Drive, Salem, Illinois 62881</a:t>
            </a:r>
          </a:p>
        </p:txBody>
      </p:sp>
    </p:spTree>
    <p:extLst>
      <p:ext uri="{BB962C8B-B14F-4D97-AF65-F5344CB8AC3E}">
        <p14:creationId xmlns:p14="http://schemas.microsoft.com/office/powerpoint/2010/main" val="406987795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Obstacles and Barriers</a:t>
            </a:r>
          </a:p>
        </p:txBody>
      </p:sp>
      <p:sp>
        <p:nvSpPr>
          <p:cNvPr id="3" name="Content Placeholder 2"/>
          <p:cNvSpPr>
            <a:spLocks noGrp="1"/>
          </p:cNvSpPr>
          <p:nvPr>
            <p:ph idx="1"/>
          </p:nvPr>
        </p:nvSpPr>
        <p:spPr/>
        <p:txBody>
          <a:bodyPr/>
          <a:lstStyle/>
          <a:p>
            <a:r>
              <a:rPr lang="en-US" dirty="0"/>
              <a:t>Survey responses</a:t>
            </a:r>
          </a:p>
          <a:p>
            <a:r>
              <a:rPr lang="en-US" dirty="0"/>
              <a:t>Getting community involved</a:t>
            </a:r>
          </a:p>
          <a:p>
            <a:r>
              <a:rPr lang="en-US" dirty="0"/>
              <a:t>Not enough available resources</a:t>
            </a:r>
          </a:p>
          <a:p>
            <a:r>
              <a:rPr lang="en-US" dirty="0"/>
              <a:t>Finances</a:t>
            </a:r>
          </a:p>
          <a:p>
            <a:r>
              <a:rPr lang="en-US" dirty="0"/>
              <a:t>Prevention programs</a:t>
            </a:r>
          </a:p>
          <a:p>
            <a:r>
              <a:rPr lang="en-US" dirty="0"/>
              <a:t>Communication between healthcare and supportive services</a:t>
            </a:r>
          </a:p>
          <a:p>
            <a:r>
              <a:rPr lang="en-US" dirty="0"/>
              <a:t>Communication about social detriments</a:t>
            </a:r>
          </a:p>
        </p:txBody>
      </p:sp>
    </p:spTree>
    <p:extLst>
      <p:ext uri="{BB962C8B-B14F-4D97-AF65-F5344CB8AC3E}">
        <p14:creationId xmlns:p14="http://schemas.microsoft.com/office/powerpoint/2010/main" val="89884013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Conclusions</a:t>
            </a:r>
          </a:p>
        </p:txBody>
      </p:sp>
      <p:sp>
        <p:nvSpPr>
          <p:cNvPr id="3" name="Content Placeholder 2"/>
          <p:cNvSpPr>
            <a:spLocks noGrp="1"/>
          </p:cNvSpPr>
          <p:nvPr>
            <p:ph idx="1"/>
          </p:nvPr>
        </p:nvSpPr>
        <p:spPr>
          <a:xfrm>
            <a:off x="677334" y="1278083"/>
            <a:ext cx="8596668" cy="4763280"/>
          </a:xfrm>
        </p:spPr>
        <p:txBody>
          <a:bodyPr/>
          <a:lstStyle/>
          <a:p>
            <a:r>
              <a:rPr lang="en-US" dirty="0"/>
              <a:t>Improve access to mental health services and develop programs to reduce the incidence of suicide 19.2 in 2018 to ≤15 per 100,000 population by 2022</a:t>
            </a:r>
          </a:p>
          <a:p>
            <a:r>
              <a:rPr lang="en-US" dirty="0"/>
              <a:t>Improve access to mental health services by advertising our behavioral health group and to promote more availability to care and treatment</a:t>
            </a:r>
          </a:p>
          <a:p>
            <a:r>
              <a:rPr lang="en-US" dirty="0"/>
              <a:t>Reduce the rate of Emergency Department visits due to overdose from 37 overdoses per 7,000 visits 2018 to ≤30 per 7,000 by 2021</a:t>
            </a:r>
          </a:p>
          <a:p>
            <a:r>
              <a:rPr lang="en-US" dirty="0"/>
              <a:t>Improve access to care and services to address causes of substance use/abuse by implementing a telepsychiatry program.</a:t>
            </a:r>
          </a:p>
          <a:p>
            <a:r>
              <a:rPr lang="en-US" dirty="0"/>
              <a:t>Improve access to care and services by reducing the stigma associated with mental health/substance abuse through community and education outreach.</a:t>
            </a:r>
          </a:p>
          <a:p>
            <a:r>
              <a:rPr lang="en-US" dirty="0"/>
              <a:t>Decrease the food security rate from 14% in 208 to 12% by 2021.</a:t>
            </a:r>
          </a:p>
          <a:p>
            <a:r>
              <a:rPr lang="en-US" dirty="0"/>
              <a:t>Improving healthy food access through food banks and improving healthy food intake by improving knowledge and skills of parents and others to prepare healthy foods.</a:t>
            </a:r>
          </a:p>
        </p:txBody>
      </p:sp>
    </p:spTree>
    <p:extLst>
      <p:ext uri="{BB962C8B-B14F-4D97-AF65-F5344CB8AC3E}">
        <p14:creationId xmlns:p14="http://schemas.microsoft.com/office/powerpoint/2010/main" val="265342237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References</a:t>
            </a:r>
          </a:p>
        </p:txBody>
      </p:sp>
      <p:sp>
        <p:nvSpPr>
          <p:cNvPr id="3" name="Content Placeholder 2"/>
          <p:cNvSpPr>
            <a:spLocks noGrp="1"/>
          </p:cNvSpPr>
          <p:nvPr>
            <p:ph idx="1"/>
          </p:nvPr>
        </p:nvSpPr>
        <p:spPr/>
        <p:txBody>
          <a:bodyPr/>
          <a:lstStyle/>
          <a:p>
            <a:pPr marL="0" indent="0">
              <a:buNone/>
            </a:pPr>
            <a:r>
              <a:rPr lang="en-US" dirty="0"/>
              <a:t>CDC Health Disparities &amp; Inequalities Report (CHDIR) - Minority Health - CDC. (2013). Retrieved from </a:t>
            </a:r>
            <a:r>
              <a:rPr lang="en-US" dirty="0">
                <a:hlinkClick r:id="rId2"/>
              </a:rPr>
              <a:t>https://www.cdc.gov/minorityhealth/CHDIReport.html</a:t>
            </a:r>
            <a:endParaRPr lang="en-US" dirty="0"/>
          </a:p>
          <a:p>
            <a:pPr marL="0" indent="0">
              <a:buNone/>
            </a:pPr>
            <a:r>
              <a:rPr lang="en-US" dirty="0"/>
              <a:t>Garrido, E. F., Weiler, L. M., &amp; Taussig, H. N. (2018). Adverse Childhood Experiences and Health-Risk Behaviors in Vulnerable Early Adolescents. </a:t>
            </a:r>
            <a:r>
              <a:rPr lang="en-US" i="1" dirty="0"/>
              <a:t>The Journal of early adolescence</a:t>
            </a:r>
            <a:r>
              <a:rPr lang="en-US" dirty="0"/>
              <a:t>, </a:t>
            </a:r>
            <a:r>
              <a:rPr lang="en-US" i="1" dirty="0"/>
              <a:t>38</a:t>
            </a:r>
            <a:r>
              <a:rPr lang="en-US" dirty="0"/>
              <a:t>(5), 661–680. </a:t>
            </a:r>
            <a:r>
              <a:rPr lang="en-US" dirty="0">
                <a:hlinkClick r:id="rId3"/>
              </a:rPr>
              <a:t>https://doi.org/10.1177/0272431616687671</a:t>
            </a:r>
            <a:endParaRPr lang="en-US" dirty="0"/>
          </a:p>
          <a:p>
            <a:pPr marL="0" indent="0">
              <a:buNone/>
            </a:pPr>
            <a:r>
              <a:rPr lang="en-US" dirty="0"/>
              <a:t>Illinois Department of Health. (2021) IQUERY. </a:t>
            </a:r>
            <a:r>
              <a:rPr lang="en-US" dirty="0">
                <a:hlinkClick r:id="rId4"/>
              </a:rPr>
              <a:t>https://iquery.Illinois.gov/iquery/</a:t>
            </a:r>
            <a:endParaRPr lang="en-US" dirty="0"/>
          </a:p>
          <a:p>
            <a:pPr marL="0" indent="0">
              <a:buNone/>
            </a:pPr>
            <a:r>
              <a:rPr lang="en-US" dirty="0"/>
              <a:t>Singh G. K. (2003). Area deprivation and widening inequalities in US mortality, 1969-1998. </a:t>
            </a:r>
            <a:r>
              <a:rPr lang="en-US" i="1" dirty="0"/>
              <a:t>American journal of public health</a:t>
            </a:r>
            <a:r>
              <a:rPr lang="en-US" dirty="0"/>
              <a:t>, </a:t>
            </a:r>
            <a:r>
              <a:rPr lang="en-US" i="1" dirty="0"/>
              <a:t>93</a:t>
            </a:r>
            <a:r>
              <a:rPr lang="en-US" dirty="0"/>
              <a:t>(7), 1137–1143. https://doi.org/10.2105/ajph.93.7.1137</a:t>
            </a:r>
          </a:p>
          <a:p>
            <a:pPr marL="0" indent="0">
              <a:buNone/>
            </a:pPr>
            <a:r>
              <a:rPr lang="en-US" dirty="0"/>
              <a:t> </a:t>
            </a:r>
          </a:p>
          <a:p>
            <a:pPr marL="0" indent="0">
              <a:buNone/>
            </a:pPr>
            <a:endParaRPr lang="en-US" dirty="0"/>
          </a:p>
        </p:txBody>
      </p:sp>
    </p:spTree>
    <p:extLst>
      <p:ext uri="{BB962C8B-B14F-4D97-AF65-F5344CB8AC3E}">
        <p14:creationId xmlns:p14="http://schemas.microsoft.com/office/powerpoint/2010/main" val="15251727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References continued</a:t>
            </a:r>
          </a:p>
        </p:txBody>
      </p:sp>
      <p:sp>
        <p:nvSpPr>
          <p:cNvPr id="3" name="Content Placeholder 2"/>
          <p:cNvSpPr>
            <a:spLocks noGrp="1"/>
          </p:cNvSpPr>
          <p:nvPr>
            <p:ph idx="1"/>
          </p:nvPr>
        </p:nvSpPr>
        <p:spPr/>
        <p:txBody>
          <a:bodyPr/>
          <a:lstStyle/>
          <a:p>
            <a:pPr marL="0" indent="0">
              <a:buNone/>
            </a:pPr>
            <a:r>
              <a:rPr lang="en-US" dirty="0"/>
              <a:t>Tarsi, K. &amp; Tuff, T. (2012) Introduction to Population Demographics. </a:t>
            </a:r>
            <a:r>
              <a:rPr lang="en-US" i="1" dirty="0"/>
              <a:t>Nature Education Knowledge </a:t>
            </a:r>
            <a:r>
              <a:rPr lang="en-US" dirty="0"/>
              <a:t>3(11):3</a:t>
            </a:r>
          </a:p>
          <a:p>
            <a:pPr marL="0" indent="0">
              <a:buNone/>
            </a:pPr>
            <a:r>
              <a:rPr lang="en-US" dirty="0"/>
              <a:t>University of Wisconsin Population Health Institute. County Health Rankings &amp; Roadmaps 2021.</a:t>
            </a:r>
            <a:r>
              <a:rPr lang="en-US" dirty="0">
                <a:hlinkClick r:id="rId2"/>
              </a:rPr>
              <a:t> www.countyhealthrankings.org.</a:t>
            </a:r>
            <a:endParaRPr lang="en-US" dirty="0"/>
          </a:p>
          <a:p>
            <a:pPr marL="0" indent="0">
              <a:buNone/>
            </a:pPr>
            <a:endParaRPr lang="en-US" dirty="0"/>
          </a:p>
          <a:p>
            <a:pPr marL="0" indent="0">
              <a:buNone/>
            </a:pPr>
            <a:r>
              <a:rPr lang="en-US" dirty="0"/>
              <a:t> </a:t>
            </a:r>
          </a:p>
          <a:p>
            <a:pPr marL="0" indent="0">
              <a:buNone/>
            </a:pPr>
            <a:endParaRPr lang="en-US" dirty="0"/>
          </a:p>
        </p:txBody>
      </p:sp>
    </p:spTree>
    <p:extLst>
      <p:ext uri="{BB962C8B-B14F-4D97-AF65-F5344CB8AC3E}">
        <p14:creationId xmlns:p14="http://schemas.microsoft.com/office/powerpoint/2010/main" val="402258725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Overview and Purpose</a:t>
            </a:r>
          </a:p>
        </p:txBody>
      </p:sp>
      <p:sp>
        <p:nvSpPr>
          <p:cNvPr id="3" name="Content Placeholder 2"/>
          <p:cNvSpPr>
            <a:spLocks noGrp="1"/>
          </p:cNvSpPr>
          <p:nvPr>
            <p:ph idx="1"/>
          </p:nvPr>
        </p:nvSpPr>
        <p:spPr/>
        <p:txBody>
          <a:bodyPr/>
          <a:lstStyle/>
          <a:p>
            <a:pPr marL="0" indent="0">
              <a:buNone/>
            </a:pPr>
            <a:r>
              <a:rPr lang="en-US" dirty="0"/>
              <a:t>Over the past few months, in collaboration with our community partners, we conducted a community health needs assessment by gathering health-related information from County Health Rankings, Illinois Department of Public Health, BroadStreet Data IO, and CARES (Center for Applied Research and Engagement Systems), regarding Marion County. Interviews were conducted by key health officials, business officials and community member; conducted a focus group; and administered a community survey to identify concerns about the health of our community and the number of area-based programs and organizations that exist to address their needs. These discussions identified needs that were prioritized based on the level of importance to community members and the hospitals’ ability to truly make an impact. </a:t>
            </a:r>
          </a:p>
        </p:txBody>
      </p:sp>
    </p:spTree>
    <p:extLst>
      <p:ext uri="{BB962C8B-B14F-4D97-AF65-F5344CB8AC3E}">
        <p14:creationId xmlns:p14="http://schemas.microsoft.com/office/powerpoint/2010/main" val="333634135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Summary</a:t>
            </a:r>
            <a:br>
              <a:rPr lang="en-US" dirty="0"/>
            </a:br>
            <a:endParaRPr lang="en-US" dirty="0"/>
          </a:p>
        </p:txBody>
      </p:sp>
      <p:sp>
        <p:nvSpPr>
          <p:cNvPr id="3" name="Content Placeholder 2"/>
          <p:cNvSpPr>
            <a:spLocks noGrp="1"/>
          </p:cNvSpPr>
          <p:nvPr>
            <p:ph idx="1"/>
          </p:nvPr>
        </p:nvSpPr>
        <p:spPr>
          <a:xfrm>
            <a:off x="677334" y="1427967"/>
            <a:ext cx="8596668" cy="4613395"/>
          </a:xfrm>
        </p:spPr>
        <p:txBody>
          <a:bodyPr/>
          <a:lstStyle/>
          <a:p>
            <a:pPr marL="0" indent="0">
              <a:buNone/>
            </a:pPr>
            <a:r>
              <a:rPr lang="en-US" dirty="0"/>
              <a:t>Background</a:t>
            </a:r>
          </a:p>
          <a:p>
            <a:pPr marL="0" indent="0">
              <a:buNone/>
            </a:pPr>
            <a:r>
              <a:rPr lang="en-US" dirty="0"/>
              <a:t>Salem Township Hospital is please to present  the 2021 Community Health Needs Assessment. This CHNA report provides an overview of the health needs and priorities associated with our service area. The goal of this report is to provide individuals with a deeper understanding of the health needs in our communities, as well as help guide the hospital in our community benefit planning efforts and development of an implementation strategy to address evaluated needs.</a:t>
            </a:r>
          </a:p>
          <a:p>
            <a:pPr marL="0" indent="0">
              <a:buNone/>
            </a:pPr>
            <a:r>
              <a:rPr lang="en-US" dirty="0"/>
              <a:t>Priorities</a:t>
            </a:r>
          </a:p>
          <a:p>
            <a:pPr marL="0" indent="0">
              <a:buNone/>
            </a:pPr>
            <a:r>
              <a:rPr lang="en-US" dirty="0"/>
              <a:t>Salem Township Hospital and community members determined priorities for the 2022-2024 Community Health Implementation Plan. Priorities include:</a:t>
            </a:r>
          </a:p>
          <a:p>
            <a:pPr>
              <a:buFont typeface="+mj-lt"/>
              <a:buAutoNum type="arabicPeriod"/>
            </a:pPr>
            <a:r>
              <a:rPr lang="en-US" dirty="0"/>
              <a:t>Mental Health</a:t>
            </a:r>
          </a:p>
          <a:p>
            <a:pPr>
              <a:buFont typeface="+mj-lt"/>
              <a:buAutoNum type="arabicPeriod"/>
            </a:pPr>
            <a:r>
              <a:rPr lang="en-US" dirty="0"/>
              <a:t>Substance Abuse</a:t>
            </a:r>
          </a:p>
          <a:p>
            <a:pPr>
              <a:buFont typeface="+mj-lt"/>
              <a:buAutoNum type="arabicPeriod"/>
            </a:pPr>
            <a:r>
              <a:rPr lang="en-US" dirty="0"/>
              <a:t>Nutrition, Weight, and Exercise</a:t>
            </a:r>
          </a:p>
          <a:p>
            <a:pPr marL="0" indent="0">
              <a:buNone/>
            </a:pPr>
            <a:endParaRPr lang="en-US" dirty="0"/>
          </a:p>
        </p:txBody>
      </p:sp>
    </p:spTree>
    <p:extLst>
      <p:ext uri="{BB962C8B-B14F-4D97-AF65-F5344CB8AC3E}">
        <p14:creationId xmlns:p14="http://schemas.microsoft.com/office/powerpoint/2010/main" val="189948403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Strategies</a:t>
            </a:r>
          </a:p>
        </p:txBody>
      </p:sp>
      <p:sp>
        <p:nvSpPr>
          <p:cNvPr id="3" name="Content Placeholder 2"/>
          <p:cNvSpPr>
            <a:spLocks noGrp="1"/>
          </p:cNvSpPr>
          <p:nvPr>
            <p:ph idx="1"/>
          </p:nvPr>
        </p:nvSpPr>
        <p:spPr/>
        <p:txBody>
          <a:bodyPr/>
          <a:lstStyle/>
          <a:p>
            <a:r>
              <a:rPr lang="en-US" dirty="0"/>
              <a:t>Increase community awareness, promote current resources available and collaborate with community partners to determine which social determinants of health are most impacting our community members.</a:t>
            </a:r>
          </a:p>
          <a:p>
            <a:r>
              <a:rPr lang="en-US" dirty="0"/>
              <a:t>Graphic depictions that illustrate the shared relationships among the resources, activities, outputs, and short-term, medium-term and long-term goals for each priority area.</a:t>
            </a:r>
          </a:p>
          <a:p>
            <a:r>
              <a:rPr lang="en-US" dirty="0"/>
              <a:t>Action-based plans to strengthen the local economy-surrounding hiring practices and local purchasing</a:t>
            </a:r>
          </a:p>
        </p:txBody>
      </p:sp>
    </p:spTree>
    <p:extLst>
      <p:ext uri="{BB962C8B-B14F-4D97-AF65-F5344CB8AC3E}">
        <p14:creationId xmlns:p14="http://schemas.microsoft.com/office/powerpoint/2010/main" val="309563372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Community Partners</a:t>
            </a:r>
          </a:p>
        </p:txBody>
      </p:sp>
      <p:sp>
        <p:nvSpPr>
          <p:cNvPr id="3" name="Content Placeholder 2"/>
          <p:cNvSpPr>
            <a:spLocks noGrp="1"/>
          </p:cNvSpPr>
          <p:nvPr>
            <p:ph idx="1"/>
          </p:nvPr>
        </p:nvSpPr>
        <p:spPr>
          <a:xfrm>
            <a:off x="677334" y="1315233"/>
            <a:ext cx="8596668" cy="4726129"/>
          </a:xfrm>
        </p:spPr>
        <p:txBody>
          <a:bodyPr/>
          <a:lstStyle/>
          <a:p>
            <a:r>
              <a:rPr lang="en-US" dirty="0"/>
              <a:t>Marion County Health Department</a:t>
            </a:r>
          </a:p>
          <a:p>
            <a:r>
              <a:rPr lang="en-US" dirty="0"/>
              <a:t>Kaskaskia College</a:t>
            </a:r>
          </a:p>
          <a:p>
            <a:r>
              <a:rPr lang="en-US" dirty="0"/>
              <a:t>Local Chamber of Commerce</a:t>
            </a:r>
          </a:p>
          <a:p>
            <a:r>
              <a:rPr lang="en-US" dirty="0"/>
              <a:t>Local Social Services Organizations</a:t>
            </a:r>
          </a:p>
          <a:p>
            <a:r>
              <a:rPr lang="en-US" dirty="0"/>
              <a:t>Local Schools</a:t>
            </a:r>
          </a:p>
          <a:p>
            <a:r>
              <a:rPr lang="en-US" dirty="0"/>
              <a:t>Local Churches</a:t>
            </a:r>
          </a:p>
          <a:p>
            <a:r>
              <a:rPr lang="en-US" dirty="0"/>
              <a:t>City Officials</a:t>
            </a:r>
          </a:p>
          <a:p>
            <a:r>
              <a:rPr lang="en-US" dirty="0"/>
              <a:t>Law Enforcement</a:t>
            </a:r>
          </a:p>
          <a:p>
            <a:r>
              <a:rPr lang="en-US" dirty="0"/>
              <a:t>Youth Organizations</a:t>
            </a:r>
          </a:p>
          <a:p>
            <a:r>
              <a:rPr lang="en-US" dirty="0"/>
              <a:t>Mental Health Providers</a:t>
            </a:r>
          </a:p>
          <a:p>
            <a:r>
              <a:rPr lang="en-US" dirty="0"/>
              <a:t>Residential Facilities</a:t>
            </a:r>
          </a:p>
        </p:txBody>
      </p:sp>
    </p:spTree>
    <p:extLst>
      <p:ext uri="{BB962C8B-B14F-4D97-AF65-F5344CB8AC3E}">
        <p14:creationId xmlns:p14="http://schemas.microsoft.com/office/powerpoint/2010/main" val="60387712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Methods of Assessment</a:t>
            </a:r>
          </a:p>
        </p:txBody>
      </p:sp>
      <p:sp>
        <p:nvSpPr>
          <p:cNvPr id="3" name="Content Placeholder 2"/>
          <p:cNvSpPr>
            <a:spLocks noGrp="1"/>
          </p:cNvSpPr>
          <p:nvPr>
            <p:ph idx="1"/>
          </p:nvPr>
        </p:nvSpPr>
        <p:spPr/>
        <p:txBody>
          <a:bodyPr>
            <a:normAutofit fontScale="92500"/>
          </a:bodyPr>
          <a:lstStyle/>
          <a:p>
            <a:pPr marL="0" indent="0">
              <a:buNone/>
            </a:pPr>
            <a:r>
              <a:rPr lang="en-US" dirty="0"/>
              <a:t>In conducting this assessment, Salem Township Hospital sought input from the community through a community-wide health survey, hosted a focus group, and conducted key informant interviews. Np groups were excluded from participating in the assessment.</a:t>
            </a:r>
          </a:p>
          <a:p>
            <a:pPr marL="0" indent="0">
              <a:buNone/>
            </a:pPr>
            <a:r>
              <a:rPr lang="en-US" dirty="0"/>
              <a:t>Secondary data was collected from various organizations, such as the U.S. Census, Centers for Disease Control and Prevention, County Health Rankings, SparkMap, Broadstreet,io, and the Illinois Department of Public Health. Each of these sources of primary date (community input) was analyzed along side secondary data.</a:t>
            </a:r>
          </a:p>
          <a:p>
            <a:pPr marL="0" indent="0">
              <a:buNone/>
            </a:pPr>
            <a:r>
              <a:rPr lang="en-US" dirty="0"/>
              <a:t>Community Health Survey was conducted from October 15, 2021 to December 29, 2021, individuals within the community were invited to complete a thirsty-nine-question community health survey. The survey was promoted through social media, county and city chambers of commerce, email invitations, physicians, and staff, as well as community organizations and churches. Paper surveys were made available.</a:t>
            </a:r>
          </a:p>
        </p:txBody>
      </p:sp>
    </p:spTree>
    <p:extLst>
      <p:ext uri="{BB962C8B-B14F-4D97-AF65-F5344CB8AC3E}">
        <p14:creationId xmlns:p14="http://schemas.microsoft.com/office/powerpoint/2010/main" val="146868087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Methods of Assessment</a:t>
            </a:r>
          </a:p>
        </p:txBody>
      </p:sp>
      <p:sp>
        <p:nvSpPr>
          <p:cNvPr id="3" name="Content Placeholder 2"/>
          <p:cNvSpPr>
            <a:spLocks noGrp="1"/>
          </p:cNvSpPr>
          <p:nvPr>
            <p:ph idx="1"/>
          </p:nvPr>
        </p:nvSpPr>
        <p:spPr>
          <a:xfrm>
            <a:off x="677334" y="1433945"/>
            <a:ext cx="8596668" cy="5424055"/>
          </a:xfrm>
        </p:spPr>
        <p:txBody>
          <a:bodyPr>
            <a:normAutofit lnSpcReduction="10000"/>
          </a:bodyPr>
          <a:lstStyle/>
          <a:p>
            <a:pPr marL="0" indent="0">
              <a:buNone/>
            </a:pPr>
            <a:r>
              <a:rPr lang="en-US" dirty="0"/>
              <a:t>Interviews were conducted with community members, such as law enforcement, educational leaders, civic organizational leaders, social service organization leaders, and key community leaders-to gather input on the health needs, strengths, concerns, and areas of improvement needed in our community. Interviews were conducted in person and virtual with more than one leader being interviewed. During the course of the interviews nine questions were asked.</a:t>
            </a:r>
          </a:p>
          <a:p>
            <a:pPr marL="0" indent="0">
              <a:buNone/>
            </a:pPr>
            <a:r>
              <a:rPr lang="en-US" dirty="0"/>
              <a:t>Some key questions:</a:t>
            </a:r>
          </a:p>
          <a:p>
            <a:pPr>
              <a:buAutoNum type="arabicPeriod"/>
            </a:pPr>
            <a:r>
              <a:rPr lang="en-US" dirty="0"/>
              <a:t>In your time living and/or working in this community, how have you seen it change?</a:t>
            </a:r>
          </a:p>
          <a:p>
            <a:pPr>
              <a:buAutoNum type="arabicPeriod"/>
            </a:pPr>
            <a:r>
              <a:rPr lang="en-US" dirty="0"/>
              <a:t>What are the most important health problems our community is facing now?</a:t>
            </a:r>
          </a:p>
          <a:p>
            <a:pPr>
              <a:buAutoNum type="arabicPeriod"/>
            </a:pPr>
            <a:r>
              <a:rPr lang="en-US" dirty="0"/>
              <a:t>Why do you have those concerns about health? What are the biggest obstacles to addressing these problems?</a:t>
            </a:r>
          </a:p>
          <a:p>
            <a:pPr>
              <a:buAutoNum type="arabicPeriod"/>
            </a:pPr>
            <a:r>
              <a:rPr lang="en-US" dirty="0"/>
              <a:t>What is our community doing well to address health concerns?</a:t>
            </a:r>
          </a:p>
          <a:p>
            <a:pPr>
              <a:buAutoNum type="arabicPeriod"/>
            </a:pPr>
            <a:r>
              <a:rPr lang="en-US" dirty="0"/>
              <a:t>Are there any groups of people in our community that seem to face greater hurdles to better health?</a:t>
            </a:r>
          </a:p>
          <a:p>
            <a:pPr>
              <a:buAutoNum type="arabicPeriod"/>
            </a:pPr>
            <a:r>
              <a:rPr lang="en-US" dirty="0"/>
              <a:t>What organizations, individuals, etc. exist within the community that can help address health needs?</a:t>
            </a:r>
          </a:p>
        </p:txBody>
      </p:sp>
    </p:spTree>
    <p:extLst>
      <p:ext uri="{BB962C8B-B14F-4D97-AF65-F5344CB8AC3E}">
        <p14:creationId xmlns:p14="http://schemas.microsoft.com/office/powerpoint/2010/main" val="286946976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Findings of Assessment</a:t>
            </a:r>
          </a:p>
        </p:txBody>
      </p:sp>
      <p:sp>
        <p:nvSpPr>
          <p:cNvPr id="3" name="Content Placeholder 2"/>
          <p:cNvSpPr>
            <a:spLocks noGrp="1"/>
          </p:cNvSpPr>
          <p:nvPr>
            <p:ph idx="1"/>
          </p:nvPr>
        </p:nvSpPr>
        <p:spPr>
          <a:xfrm>
            <a:off x="677334" y="1257301"/>
            <a:ext cx="8596668" cy="4784062"/>
          </a:xfrm>
        </p:spPr>
        <p:txBody>
          <a:bodyPr/>
          <a:lstStyle/>
          <a:p>
            <a:pPr marL="0" indent="0">
              <a:buNone/>
            </a:pPr>
            <a:r>
              <a:rPr lang="en-US" dirty="0"/>
              <a:t>Community Health Survey Findings</a:t>
            </a:r>
          </a:p>
          <a:p>
            <a:pPr>
              <a:buAutoNum type="arabicPeriod"/>
            </a:pPr>
            <a:r>
              <a:rPr lang="en-US" dirty="0"/>
              <a:t>Overweight/Obesity</a:t>
            </a:r>
          </a:p>
          <a:p>
            <a:pPr>
              <a:buAutoNum type="arabicPeriod"/>
            </a:pPr>
            <a:r>
              <a:rPr lang="en-US" dirty="0"/>
              <a:t>Substance use (Alcohol, Tobacco, Opioids, Fentanyl, Heroin, and Meth)</a:t>
            </a:r>
          </a:p>
          <a:p>
            <a:pPr>
              <a:buAutoNum type="arabicPeriod"/>
            </a:pPr>
            <a:r>
              <a:rPr lang="en-US" dirty="0"/>
              <a:t>Mental Health issues (all ages)</a:t>
            </a:r>
          </a:p>
          <a:p>
            <a:pPr marL="0" indent="0">
              <a:buNone/>
            </a:pPr>
            <a:r>
              <a:rPr lang="en-US" dirty="0"/>
              <a:t>The top three strengths</a:t>
            </a:r>
          </a:p>
          <a:p>
            <a:pPr>
              <a:buAutoNum type="arabicPeriod"/>
            </a:pPr>
            <a:r>
              <a:rPr lang="en-US" dirty="0"/>
              <a:t>Opportunities to practice spiritual beliefs</a:t>
            </a:r>
          </a:p>
          <a:p>
            <a:pPr>
              <a:buAutoNum type="arabicPeriod"/>
            </a:pPr>
            <a:r>
              <a:rPr lang="en-US" dirty="0"/>
              <a:t>Ability to continue living in my home or chosen community as I get older</a:t>
            </a:r>
          </a:p>
          <a:p>
            <a:pPr>
              <a:buAutoNum type="arabicPeriod"/>
            </a:pPr>
            <a:r>
              <a:rPr lang="en-US" dirty="0"/>
              <a:t>Strong family and/or friends’ relations</a:t>
            </a:r>
          </a:p>
          <a:p>
            <a:pPr marL="0" indent="0">
              <a:buNone/>
            </a:pPr>
            <a:r>
              <a:rPr lang="en-US" dirty="0"/>
              <a:t>The top area of improvement identified by the survey participants are as follows:</a:t>
            </a:r>
          </a:p>
          <a:p>
            <a:pPr>
              <a:buAutoNum type="arabicPeriod"/>
            </a:pPr>
            <a:r>
              <a:rPr lang="en-US" dirty="0"/>
              <a:t>Access to mental health services</a:t>
            </a:r>
          </a:p>
          <a:p>
            <a:pPr>
              <a:buAutoNum type="arabicPeriod"/>
            </a:pPr>
            <a:r>
              <a:rPr lang="en-US" dirty="0"/>
              <a:t>Access to substance use disorder treatment</a:t>
            </a:r>
          </a:p>
          <a:p>
            <a:pPr>
              <a:buAutoNum type="arabicPeriod"/>
            </a:pPr>
            <a:r>
              <a:rPr lang="en-US" dirty="0"/>
              <a:t>Overweight/obesity prevention programs</a:t>
            </a:r>
          </a:p>
          <a:p>
            <a:pPr>
              <a:buAutoNum type="arabicPeriod"/>
            </a:pPr>
            <a:endParaRPr lang="en-US" dirty="0"/>
          </a:p>
        </p:txBody>
      </p:sp>
    </p:spTree>
    <p:extLst>
      <p:ext uri="{BB962C8B-B14F-4D97-AF65-F5344CB8AC3E}">
        <p14:creationId xmlns:p14="http://schemas.microsoft.com/office/powerpoint/2010/main" val="336018811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61210" y="609600"/>
            <a:ext cx="7912792" cy="949036"/>
          </a:xfrm>
        </p:spPr>
        <p:txBody>
          <a:bodyPr>
            <a:normAutofit fontScale="90000"/>
          </a:bodyPr>
          <a:lstStyle/>
          <a:p>
            <a:r>
              <a:rPr lang="en-US" dirty="0"/>
              <a:t>Prioritization of Health Needs Process</a:t>
            </a:r>
            <a:br>
              <a:rPr lang="en-US" dirty="0"/>
            </a:b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64795938"/>
              </p:ext>
            </p:extLst>
          </p:nvPr>
        </p:nvGraphicFramePr>
        <p:xfrm>
          <a:off x="1537856" y="1257301"/>
          <a:ext cx="6754088" cy="4873840"/>
        </p:xfrm>
        <a:graphic>
          <a:graphicData uri="http://schemas.openxmlformats.org/drawingml/2006/table">
            <a:tbl>
              <a:tblPr firstRow="1" firstCol="1" lastRow="1" lastCol="1" bandRow="1" bandCol="1"/>
              <a:tblGrid>
                <a:gridCol w="1262988">
                  <a:extLst>
                    <a:ext uri="{9D8B030D-6E8A-4147-A177-3AD203B41FA5}">
                      <a16:colId xmlns:a16="http://schemas.microsoft.com/office/drawing/2014/main" val="1383791034"/>
                    </a:ext>
                  </a:extLst>
                </a:gridCol>
                <a:gridCol w="888261">
                  <a:extLst>
                    <a:ext uri="{9D8B030D-6E8A-4147-A177-3AD203B41FA5}">
                      <a16:colId xmlns:a16="http://schemas.microsoft.com/office/drawing/2014/main" val="2301220416"/>
                    </a:ext>
                  </a:extLst>
                </a:gridCol>
                <a:gridCol w="897770">
                  <a:extLst>
                    <a:ext uri="{9D8B030D-6E8A-4147-A177-3AD203B41FA5}">
                      <a16:colId xmlns:a16="http://schemas.microsoft.com/office/drawing/2014/main" val="4046117414"/>
                    </a:ext>
                  </a:extLst>
                </a:gridCol>
                <a:gridCol w="913388">
                  <a:extLst>
                    <a:ext uri="{9D8B030D-6E8A-4147-A177-3AD203B41FA5}">
                      <a16:colId xmlns:a16="http://schemas.microsoft.com/office/drawing/2014/main" val="2849184238"/>
                    </a:ext>
                  </a:extLst>
                </a:gridCol>
                <a:gridCol w="1696860">
                  <a:extLst>
                    <a:ext uri="{9D8B030D-6E8A-4147-A177-3AD203B41FA5}">
                      <a16:colId xmlns:a16="http://schemas.microsoft.com/office/drawing/2014/main" val="65415044"/>
                    </a:ext>
                  </a:extLst>
                </a:gridCol>
                <a:gridCol w="25400">
                  <a:extLst>
                    <a:ext uri="{9D8B030D-6E8A-4147-A177-3AD203B41FA5}">
                      <a16:colId xmlns:a16="http://schemas.microsoft.com/office/drawing/2014/main" val="2739547661"/>
                    </a:ext>
                  </a:extLst>
                </a:gridCol>
                <a:gridCol w="1069421">
                  <a:extLst>
                    <a:ext uri="{9D8B030D-6E8A-4147-A177-3AD203B41FA5}">
                      <a16:colId xmlns:a16="http://schemas.microsoft.com/office/drawing/2014/main" val="556060378"/>
                    </a:ext>
                  </a:extLst>
                </a:gridCol>
              </a:tblGrid>
              <a:tr h="414854">
                <a:tc>
                  <a:txBody>
                    <a:bodyPr/>
                    <a:lstStyle/>
                    <a:p>
                      <a:pPr marL="0" marR="0">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of </a:t>
                      </a:r>
                    </a:p>
                  </a:txBody>
                  <a:tcPr marL="0" marR="0" marT="0" marB="0">
                    <a:lnL w="12700" cap="flat" cmpd="sng" algn="ctr">
                      <a:solidFill>
                        <a:srgbClr val="FFFFFF"/>
                      </a:solidFill>
                      <a:prstDash val="solid"/>
                      <a:round/>
                      <a:headEnd type="none" w="med" len="med"/>
                      <a:tailEnd type="none" w="med" len="med"/>
                    </a:lnL>
                    <a:lnR>
                      <a:noFill/>
                    </a:lnR>
                    <a:lnT w="127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solidFill>
                      <a:srgbClr val="001F5F"/>
                    </a:solidFill>
                  </a:tcPr>
                </a:tc>
                <a:tc>
                  <a:txBody>
                    <a:bodyPr/>
                    <a:lstStyle/>
                    <a:p>
                      <a:pPr marL="133985" marR="0">
                        <a:spcBef>
                          <a:spcPts val="295"/>
                        </a:spcBef>
                        <a:spcAft>
                          <a:spcPts val="0"/>
                        </a:spcAft>
                      </a:pPr>
                      <a:r>
                        <a:rPr lang="en-US" sz="1000" b="1" spc="-5" dirty="0">
                          <a:solidFill>
                            <a:srgbClr val="FFFFFF"/>
                          </a:solidFill>
                          <a:effectLst/>
                          <a:latin typeface="Calibri" panose="020F0502020204030204" pitchFamily="34" charset="0"/>
                          <a:ea typeface="Calibri" panose="020F0502020204030204" pitchFamily="34" charset="0"/>
                          <a:cs typeface="Times New Roman" panose="02020603050405020304" pitchFamily="18" charset="0"/>
                        </a:rPr>
                        <a:t>Primary</a:t>
                      </a:r>
                      <a:r>
                        <a:rPr lang="en-US" sz="1000" b="1" spc="-60" dirty="0">
                          <a:solidFill>
                            <a:srgbClr val="FFFFFF"/>
                          </a:solidFill>
                          <a:effectLst/>
                          <a:latin typeface="Calibri" panose="020F0502020204030204" pitchFamily="34" charset="0"/>
                          <a:ea typeface="Calibri" panose="020F0502020204030204" pitchFamily="34" charset="0"/>
                          <a:cs typeface="Times New Roman" panose="02020603050405020304" pitchFamily="18" charset="0"/>
                        </a:rPr>
                        <a:t> </a:t>
                      </a:r>
                      <a:r>
                        <a:rPr lang="en-US" sz="1000" b="1" spc="-5" dirty="0">
                          <a:solidFill>
                            <a:srgbClr val="FFFFFF"/>
                          </a:solidFill>
                          <a:effectLst/>
                          <a:latin typeface="Calibri" panose="020F0502020204030204" pitchFamily="34" charset="0"/>
                          <a:ea typeface="Calibri" panose="020F0502020204030204" pitchFamily="34" charset="0"/>
                          <a:cs typeface="Times New Roman" panose="02020603050405020304" pitchFamily="18" charset="0"/>
                        </a:rPr>
                        <a:t>Data</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a:noFill/>
                    </a:lnR>
                    <a:lnT w="127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solidFill>
                      <a:srgbClr val="001F5F"/>
                    </a:solidFill>
                  </a:tcPr>
                </a:tc>
                <a:tc>
                  <a:txBody>
                    <a:bodyPr/>
                    <a:lstStyle/>
                    <a:p>
                      <a:pPr marL="0" marR="0">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a:t>
                      </a:r>
                    </a:p>
                  </a:txBody>
                  <a:tcPr marL="0" marR="0" marT="0" marB="0">
                    <a:lnL>
                      <a:noFill/>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solidFill>
                      <a:srgbClr val="001F5F"/>
                    </a:solidFill>
                  </a:tcPr>
                </a:tc>
                <a:tc>
                  <a:txBody>
                    <a:bodyPr/>
                    <a:lstStyle/>
                    <a:p>
                      <a:pPr marL="0" marR="0">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a:t>
                      </a:r>
                    </a:p>
                  </a:txBody>
                  <a:tcPr marL="0" marR="0" marT="0" marB="0">
                    <a:lnL w="12700" cap="flat" cmpd="sng" algn="ctr">
                      <a:solidFill>
                        <a:srgbClr val="FFFFFF"/>
                      </a:solidFill>
                      <a:prstDash val="solid"/>
                      <a:round/>
                      <a:headEnd type="none" w="med" len="med"/>
                      <a:tailEnd type="none" w="med" len="med"/>
                    </a:lnL>
                    <a:lnR>
                      <a:noFill/>
                    </a:lnR>
                    <a:lnT w="127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solidFill>
                      <a:srgbClr val="001F5F"/>
                    </a:solidFill>
                  </a:tcPr>
                </a:tc>
                <a:tc>
                  <a:txBody>
                    <a:bodyPr/>
                    <a:lstStyle/>
                    <a:p>
                      <a:pPr marL="20320" marR="0">
                        <a:spcBef>
                          <a:spcPts val="295"/>
                        </a:spcBef>
                        <a:spcAft>
                          <a:spcPts val="0"/>
                        </a:spcAft>
                      </a:pPr>
                      <a:r>
                        <a:rPr lang="en-US" sz="1000" b="1" spc="-5" dirty="0">
                          <a:solidFill>
                            <a:srgbClr val="FFFFFF"/>
                          </a:solidFill>
                          <a:effectLst/>
                          <a:latin typeface="Calibri" panose="020F0502020204030204" pitchFamily="34" charset="0"/>
                          <a:ea typeface="Calibri" panose="020F0502020204030204" pitchFamily="34" charset="0"/>
                          <a:cs typeface="Times New Roman" panose="02020603050405020304" pitchFamily="18" charset="0"/>
                        </a:rPr>
                        <a:t>Secondary</a:t>
                      </a:r>
                      <a:r>
                        <a:rPr lang="en-US" sz="1000" b="1" spc="-95" dirty="0">
                          <a:solidFill>
                            <a:srgbClr val="FFFFFF"/>
                          </a:solidFill>
                          <a:effectLst/>
                          <a:latin typeface="Calibri" panose="020F0502020204030204" pitchFamily="34" charset="0"/>
                          <a:ea typeface="Calibri" panose="020F0502020204030204" pitchFamily="34" charset="0"/>
                          <a:cs typeface="Times New Roman" panose="02020603050405020304" pitchFamily="18" charset="0"/>
                        </a:rPr>
                        <a:t> </a:t>
                      </a:r>
                      <a:r>
                        <a:rPr lang="en-US" sz="1000" b="1" spc="-5" dirty="0">
                          <a:solidFill>
                            <a:srgbClr val="FFFFFF"/>
                          </a:solidFill>
                          <a:effectLst/>
                          <a:latin typeface="Calibri" panose="020F0502020204030204" pitchFamily="34" charset="0"/>
                          <a:ea typeface="Calibri" panose="020F0502020204030204" pitchFamily="34" charset="0"/>
                          <a:cs typeface="Times New Roman" panose="02020603050405020304" pitchFamily="18" charset="0"/>
                        </a:rPr>
                        <a:t>Data</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a:noFill/>
                    </a:lnR>
                    <a:lnT w="127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solidFill>
                      <a:srgbClr val="001F5F"/>
                    </a:solidFill>
                  </a:tcPr>
                </a:tc>
                <a:tc>
                  <a:txBody>
                    <a:bodyPr/>
                    <a:lstStyle/>
                    <a:p>
                      <a:pPr marL="0" marR="0">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a:t>
                      </a:r>
                    </a:p>
                  </a:txBody>
                  <a:tcPr marL="0" marR="0" marT="0" marB="0">
                    <a:lnL>
                      <a:noFill/>
                    </a:lnL>
                    <a:lnR>
                      <a:noFill/>
                    </a:lnR>
                    <a:lnT w="127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solidFill>
                      <a:srgbClr val="001F5F"/>
                    </a:solidFill>
                  </a:tcPr>
                </a:tc>
                <a:tc>
                  <a:txBody>
                    <a:bodyPr/>
                    <a:lstStyle/>
                    <a:p>
                      <a:pPr marL="0" marR="0">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a:t>
                      </a:r>
                    </a:p>
                  </a:txBody>
                  <a:tcPr marL="0" marR="0" marT="0" marB="0">
                    <a:lnL>
                      <a:noFill/>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solidFill>
                      <a:srgbClr val="001F5F"/>
                    </a:solidFill>
                  </a:tcPr>
                </a:tc>
                <a:extLst>
                  <a:ext uri="{0D108BD9-81ED-4DB2-BD59-A6C34878D82A}">
                    <a16:rowId xmlns:a16="http://schemas.microsoft.com/office/drawing/2014/main" val="2182377041"/>
                  </a:ext>
                </a:extLst>
              </a:tr>
              <a:tr h="334773">
                <a:tc>
                  <a:txBody>
                    <a:bodyPr/>
                    <a:lstStyle/>
                    <a:p>
                      <a:pPr marL="196215" marR="0">
                        <a:lnSpc>
                          <a:spcPts val="1210"/>
                        </a:lnSpc>
                        <a:spcBef>
                          <a:spcPts val="195"/>
                        </a:spcBef>
                        <a:spcAft>
                          <a:spcPts val="0"/>
                        </a:spcAft>
                      </a:pPr>
                      <a:r>
                        <a:rPr lang="en-US" sz="1000" spc="-5" dirty="0">
                          <a:effectLst/>
                          <a:latin typeface="Calibri" panose="020F0502020204030204" pitchFamily="34" charset="0"/>
                          <a:ea typeface="Calibri" panose="020F0502020204030204" pitchFamily="34" charset="0"/>
                          <a:cs typeface="Times New Roman" panose="02020603050405020304" pitchFamily="18" charset="0"/>
                        </a:rPr>
                        <a:t>CHNA</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74625" marR="0">
                        <a:lnSpc>
                          <a:spcPts val="1210"/>
                        </a:lnSpc>
                        <a:spcBef>
                          <a:spcPts val="0"/>
                        </a:spcBef>
                        <a:spcAft>
                          <a:spcPts val="0"/>
                        </a:spcAft>
                      </a:pPr>
                      <a:r>
                        <a:rPr lang="en-US" sz="1000" spc="-5" dirty="0">
                          <a:effectLst/>
                          <a:latin typeface="Calibri" panose="020F0502020204030204" pitchFamily="34" charset="0"/>
                          <a:ea typeface="Calibri" panose="020F0502020204030204" pitchFamily="34" charset="0"/>
                          <a:cs typeface="Times New Roman" panose="02020603050405020304" pitchFamily="18" charset="0"/>
                        </a:rPr>
                        <a:t>Survey</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ACCD2"/>
                    </a:solidFill>
                  </a:tcPr>
                </a:tc>
                <a:tc>
                  <a:txBody>
                    <a:bodyPr/>
                    <a:lstStyle/>
                    <a:p>
                      <a:pPr marL="59690" marR="0">
                        <a:spcBef>
                          <a:spcPts val="795"/>
                        </a:spcBef>
                        <a:spcAft>
                          <a:spcPts val="0"/>
                        </a:spcAft>
                      </a:pPr>
                      <a:r>
                        <a:rPr lang="en-US" sz="1000" spc="-5" dirty="0">
                          <a:effectLst/>
                          <a:latin typeface="Calibri" panose="020F0502020204030204" pitchFamily="34" charset="0"/>
                          <a:ea typeface="Calibri" panose="020F0502020204030204" pitchFamily="34" charset="0"/>
                          <a:cs typeface="Times New Roman" panose="02020603050405020304" pitchFamily="18" charset="0"/>
                        </a:rPr>
                        <a:t>Focus</a:t>
                      </a:r>
                      <a:r>
                        <a:rPr lang="en-US" sz="1000" spc="-65" dirty="0">
                          <a:effectLst/>
                          <a:latin typeface="Calibri" panose="020F0502020204030204" pitchFamily="34" charset="0"/>
                          <a:ea typeface="Calibri" panose="020F0502020204030204" pitchFamily="34" charset="0"/>
                          <a:cs typeface="Times New Roman" panose="02020603050405020304" pitchFamily="18" charset="0"/>
                        </a:rPr>
                        <a:t> </a:t>
                      </a:r>
                      <a:r>
                        <a:rPr lang="en-US" sz="1000" dirty="0">
                          <a:effectLst/>
                          <a:latin typeface="Calibri" panose="020F0502020204030204" pitchFamily="34" charset="0"/>
                          <a:ea typeface="Calibri" panose="020F0502020204030204" pitchFamily="34" charset="0"/>
                          <a:cs typeface="Times New Roman" panose="02020603050405020304" pitchFamily="18" charset="0"/>
                        </a:rPr>
                        <a:t>Groups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ACCD2"/>
                    </a:solidFill>
                  </a:tcPr>
                </a:tc>
                <a:tc>
                  <a:txBody>
                    <a:bodyPr/>
                    <a:lstStyle/>
                    <a:p>
                      <a:pPr marL="146685" marR="102870" indent="-43180">
                        <a:lnSpc>
                          <a:spcPts val="1200"/>
                        </a:lnSpc>
                        <a:spcBef>
                          <a:spcPts val="190"/>
                        </a:spcBef>
                        <a:spcAft>
                          <a:spcPts val="0"/>
                        </a:spcAft>
                      </a:pPr>
                      <a:r>
                        <a:rPr lang="en-US" sz="1000" spc="-5" dirty="0">
                          <a:effectLst/>
                          <a:latin typeface="Calibri" panose="020F0502020204030204" pitchFamily="34" charset="0"/>
                          <a:ea typeface="Calibri" panose="020F0502020204030204" pitchFamily="34" charset="0"/>
                          <a:cs typeface="Times New Roman" panose="02020603050405020304" pitchFamily="18" charset="0"/>
                        </a:rPr>
                        <a:t>Stakeholder</a:t>
                      </a:r>
                      <a:r>
                        <a:rPr lang="en-US" sz="1000" spc="140" dirty="0">
                          <a:effectLst/>
                          <a:latin typeface="Calibri" panose="020F0502020204030204" pitchFamily="34" charset="0"/>
                          <a:ea typeface="Calibri" panose="020F0502020204030204" pitchFamily="34" charset="0"/>
                          <a:cs typeface="Times New Roman" panose="02020603050405020304" pitchFamily="18" charset="0"/>
                        </a:rPr>
                        <a:t> </a:t>
                      </a:r>
                      <a:r>
                        <a:rPr lang="en-US" sz="1000" spc="-5" dirty="0">
                          <a:effectLst/>
                          <a:latin typeface="Calibri" panose="020F0502020204030204" pitchFamily="34" charset="0"/>
                          <a:ea typeface="Calibri" panose="020F0502020204030204" pitchFamily="34" charset="0"/>
                          <a:cs typeface="Times New Roman" panose="02020603050405020304" pitchFamily="18" charset="0"/>
                        </a:rPr>
                        <a:t>Interviews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ACCD2"/>
                    </a:solidFill>
                  </a:tcPr>
                </a:tc>
                <a:tc>
                  <a:txBody>
                    <a:bodyPr/>
                    <a:lstStyle/>
                    <a:p>
                      <a:pPr marL="349885" marR="0">
                        <a:spcBef>
                          <a:spcPts val="795"/>
                        </a:spcBef>
                        <a:spcAft>
                          <a:spcPts val="0"/>
                        </a:spcAft>
                      </a:pPr>
                      <a:r>
                        <a:rPr lang="en-US" sz="1000" spc="-5" dirty="0">
                          <a:effectLst/>
                          <a:latin typeface="Calibri" panose="020F0502020204030204" pitchFamily="34" charset="0"/>
                          <a:ea typeface="Calibri" panose="020F0502020204030204" pitchFamily="34" charset="0"/>
                          <a:cs typeface="Times New Roman" panose="02020603050405020304" pitchFamily="18" charset="0"/>
                        </a:rPr>
                        <a:t>Condition</a:t>
                      </a:r>
                      <a:r>
                        <a:rPr lang="en-US" sz="1000" spc="-90" dirty="0">
                          <a:effectLst/>
                          <a:latin typeface="Calibri" panose="020F0502020204030204" pitchFamily="34" charset="0"/>
                          <a:ea typeface="Calibri" panose="020F0502020204030204" pitchFamily="34" charset="0"/>
                          <a:cs typeface="Times New Roman" panose="02020603050405020304" pitchFamily="18" charset="0"/>
                        </a:rPr>
                        <a:t> </a:t>
                      </a:r>
                      <a:r>
                        <a:rPr lang="en-US" sz="1000" dirty="0">
                          <a:effectLst/>
                          <a:latin typeface="Calibri" panose="020F0502020204030204" pitchFamily="34" charset="0"/>
                          <a:ea typeface="Calibri" panose="020F0502020204030204" pitchFamily="34" charset="0"/>
                          <a:cs typeface="Times New Roman" panose="02020603050405020304" pitchFamily="18" charset="0"/>
                        </a:rPr>
                        <a:t>Impact</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ACCD2"/>
                    </a:solidFill>
                  </a:tcPr>
                </a:tc>
                <a:tc>
                  <a:txBody>
                    <a:bodyPr/>
                    <a:lstStyle/>
                    <a:p>
                      <a:pPr marL="0" marR="0">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a:t>
                      </a:r>
                    </a:p>
                  </a:txBody>
                  <a:tcPr marL="0" marR="0" marT="0" marB="0">
                    <a:lnL w="12700" cap="flat" cmpd="sng" algn="ctr">
                      <a:solidFill>
                        <a:srgbClr val="FFFFFF"/>
                      </a:solidFill>
                      <a:prstDash val="solid"/>
                      <a:round/>
                      <a:headEnd type="none" w="med" len="med"/>
                      <a:tailEnd type="none" w="med" len="med"/>
                    </a:lnL>
                    <a:lnR w="12700" cap="flat" cmpd="sng" algn="ctr">
                      <a:solidFill>
                        <a:srgbClr val="000000"/>
                      </a:solidFill>
                      <a:prstDash val="solid"/>
                      <a:round/>
                      <a:headEnd type="none" w="med" len="med"/>
                      <a:tailEnd type="none" w="med" len="med"/>
                    </a:lnR>
                    <a:lnT w="381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ACCD2"/>
                    </a:solidFill>
                  </a:tcPr>
                </a:tc>
                <a:tc>
                  <a:txBody>
                    <a:bodyPr/>
                    <a:lstStyle/>
                    <a:p>
                      <a:pPr marL="0" marR="0">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38100" cap="flat" cmpd="sng" algn="ctr">
                      <a:solidFill>
                        <a:srgbClr val="FFFFFF"/>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Leading</a:t>
                      </a:r>
                      <a:r>
                        <a:rPr lang="en-US" sz="1100" baseline="0" dirty="0">
                          <a:effectLst/>
                          <a:latin typeface="Calibri" panose="020F0502020204030204" pitchFamily="34" charset="0"/>
                          <a:ea typeface="Calibri" panose="020F0502020204030204" pitchFamily="34" charset="0"/>
                          <a:cs typeface="Times New Roman" panose="02020603050405020304" pitchFamily="18" charset="0"/>
                        </a:rPr>
                        <a:t> Causes of Death</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38100" cap="flat" cmpd="sng" algn="ctr">
                      <a:solidFill>
                        <a:srgbClr val="FFFFFF"/>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37640322"/>
                  </a:ext>
                </a:extLst>
              </a:tr>
              <a:tr h="345859">
                <a:tc>
                  <a:txBody>
                    <a:bodyPr/>
                    <a:lstStyle/>
                    <a:p>
                      <a:pPr marL="0" marR="0">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a:t>
                      </a:r>
                    </a:p>
                  </a:txBody>
                  <a:tcPr marL="0" marR="0"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001F5F"/>
                    </a:solidFill>
                  </a:tcPr>
                </a:tc>
                <a:tc>
                  <a:txBody>
                    <a:bodyPr/>
                    <a:lstStyle/>
                    <a:p>
                      <a:pPr marL="0" marR="0">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a:t>
                      </a:r>
                    </a:p>
                  </a:txBody>
                  <a:tcPr marL="0" marR="0"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001F5F"/>
                    </a:solidFill>
                  </a:tcPr>
                </a:tc>
                <a:tc>
                  <a:txBody>
                    <a:bodyPr/>
                    <a:lstStyle/>
                    <a:p>
                      <a:pPr marL="0" marR="0">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a:t>
                      </a:r>
                    </a:p>
                  </a:txBody>
                  <a:tcPr marL="0" marR="0"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001F5F"/>
                    </a:solidFill>
                  </a:tcPr>
                </a:tc>
                <a:tc>
                  <a:txBody>
                    <a:bodyPr/>
                    <a:lstStyle/>
                    <a:p>
                      <a:pPr marL="227330" marR="0">
                        <a:spcBef>
                          <a:spcPts val="895"/>
                        </a:spcBef>
                        <a:spcAft>
                          <a:spcPts val="0"/>
                        </a:spcAft>
                      </a:pPr>
                      <a:r>
                        <a:rPr lang="en-US" sz="1000" b="1" dirty="0">
                          <a:solidFill>
                            <a:srgbClr val="FFFFFF"/>
                          </a:solidFill>
                          <a:effectLst/>
                          <a:latin typeface="Calibri" panose="020F0502020204030204" pitchFamily="34" charset="0"/>
                          <a:ea typeface="Calibri" panose="020F0502020204030204" pitchFamily="34" charset="0"/>
                          <a:cs typeface="Times New Roman" panose="02020603050405020304" pitchFamily="18" charset="0"/>
                        </a:rPr>
                        <a:t>Marion</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001F5F"/>
                    </a:solidFill>
                  </a:tcPr>
                </a:tc>
                <a:tc>
                  <a:txBody>
                    <a:bodyPr/>
                    <a:lstStyle/>
                    <a:p>
                      <a:pPr marL="942975" marR="200025" indent="-765810">
                        <a:lnSpc>
                          <a:spcPct val="65000"/>
                        </a:lnSpc>
                        <a:spcBef>
                          <a:spcPts val="825"/>
                        </a:spcBef>
                        <a:spcAft>
                          <a:spcPts val="0"/>
                        </a:spcAft>
                        <a:tabLst>
                          <a:tab pos="1069340" algn="l"/>
                        </a:tabLst>
                      </a:pPr>
                      <a:r>
                        <a:rPr lang="en-US" sz="1000" b="1" spc="-5" dirty="0">
                          <a:solidFill>
                            <a:srgbClr val="FFFFFF"/>
                          </a:solidFill>
                          <a:effectLst/>
                          <a:latin typeface="Calibri" panose="020F0502020204030204" pitchFamily="34" charset="0"/>
                          <a:ea typeface="Calibri" panose="020F0502020204030204" pitchFamily="34" charset="0"/>
                          <a:cs typeface="Times New Roman" panose="02020603050405020304" pitchFamily="18" charset="0"/>
                        </a:rPr>
                        <a:t>St.</a:t>
                      </a:r>
                      <a:r>
                        <a:rPr lang="en-US" sz="1000" b="1" spc="-35" dirty="0">
                          <a:solidFill>
                            <a:srgbClr val="FFFFFF"/>
                          </a:solidFill>
                          <a:effectLst/>
                          <a:latin typeface="Calibri" panose="020F0502020204030204" pitchFamily="34" charset="0"/>
                          <a:ea typeface="Calibri" panose="020F0502020204030204" pitchFamily="34" charset="0"/>
                          <a:cs typeface="Times New Roman" panose="02020603050405020304" pitchFamily="18" charset="0"/>
                        </a:rPr>
                        <a:t> </a:t>
                      </a:r>
                      <a:r>
                        <a:rPr lang="en-US" sz="1000" b="1" dirty="0">
                          <a:solidFill>
                            <a:srgbClr val="FFFFFF"/>
                          </a:solidFill>
                          <a:effectLst/>
                          <a:latin typeface="Calibri" panose="020F0502020204030204" pitchFamily="34" charset="0"/>
                          <a:ea typeface="Calibri" panose="020F0502020204030204" pitchFamily="34" charset="0"/>
                          <a:cs typeface="Times New Roman" panose="02020603050405020304" pitchFamily="18" charset="0"/>
                        </a:rPr>
                        <a:t>Mary		Good</a:t>
                      </a:r>
                      <a:r>
                        <a:rPr lang="en-US" sz="1000" b="1" spc="125" dirty="0">
                          <a:solidFill>
                            <a:srgbClr val="FFFFFF"/>
                          </a:solidFill>
                          <a:effectLst/>
                          <a:latin typeface="Calibri" panose="020F0502020204030204" pitchFamily="34" charset="0"/>
                          <a:ea typeface="Calibri" panose="020F0502020204030204" pitchFamily="34" charset="0"/>
                          <a:cs typeface="Times New Roman" panose="02020603050405020304" pitchFamily="18" charset="0"/>
                        </a:rPr>
                        <a:t> </a:t>
                      </a:r>
                      <a:r>
                        <a:rPr lang="en-US" sz="1000" b="1" spc="-5" dirty="0">
                          <a:solidFill>
                            <a:srgbClr val="FFFFFF"/>
                          </a:solidFill>
                          <a:effectLst/>
                          <a:latin typeface="Calibri" panose="020F0502020204030204" pitchFamily="34" charset="0"/>
                          <a:ea typeface="Calibri" panose="020F0502020204030204" pitchFamily="34" charset="0"/>
                          <a:cs typeface="Times New Roman" panose="02020603050405020304" pitchFamily="18" charset="0"/>
                        </a:rPr>
                        <a:t>Samaritan</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FFFFFF"/>
                      </a:solidFill>
                      <a:prstDash val="solid"/>
                      <a:round/>
                      <a:headEnd type="none" w="med" len="med"/>
                      <a:tailEnd type="none" w="med" len="med"/>
                    </a:lnL>
                    <a:lnR>
                      <a:no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001F5F"/>
                    </a:solidFill>
                  </a:tcPr>
                </a:tc>
                <a:tc>
                  <a:txBody>
                    <a:bodyPr/>
                    <a:lstStyle/>
                    <a:p>
                      <a:pPr marL="0" marR="0">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a:t>
                      </a:r>
                    </a:p>
                  </a:txBody>
                  <a:tcPr marL="0" marR="0" marT="0" marB="0">
                    <a:lnL>
                      <a:noFill/>
                    </a:lnL>
                    <a:lnR w="12700" cap="flat" cmpd="sng" algn="ctr">
                      <a:solidFill>
                        <a:srgbClr val="FFFFFF"/>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001F5F"/>
                    </a:solidFill>
                  </a:tcPr>
                </a:tc>
                <a:tc>
                  <a:txBody>
                    <a:bodyPr/>
                    <a:lstStyle/>
                    <a:p>
                      <a:pPr marL="66675" marR="0">
                        <a:spcBef>
                          <a:spcPts val="895"/>
                        </a:spcBef>
                        <a:spcAft>
                          <a:spcPts val="0"/>
                        </a:spcAft>
                      </a:pPr>
                      <a:r>
                        <a:rPr lang="en-US" sz="1000" b="1" dirty="0">
                          <a:solidFill>
                            <a:srgbClr val="FFFFFF"/>
                          </a:solidFill>
                          <a:effectLst/>
                          <a:latin typeface="Calibri" panose="020F0502020204030204" pitchFamily="34" charset="0"/>
                          <a:ea typeface="Calibri" panose="020F0502020204030204" pitchFamily="34" charset="0"/>
                          <a:cs typeface="Times New Roman" panose="02020603050405020304" pitchFamily="18" charset="0"/>
                        </a:rPr>
                        <a:t>Both</a:t>
                      </a:r>
                      <a:r>
                        <a:rPr lang="en-US" sz="1000" b="1" spc="-65" dirty="0">
                          <a:solidFill>
                            <a:srgbClr val="FFFFFF"/>
                          </a:solidFill>
                          <a:effectLst/>
                          <a:latin typeface="Calibri" panose="020F0502020204030204" pitchFamily="34" charset="0"/>
                          <a:ea typeface="Calibri" panose="020F0502020204030204" pitchFamily="34" charset="0"/>
                          <a:cs typeface="Times New Roman" panose="02020603050405020304" pitchFamily="18" charset="0"/>
                        </a:rPr>
                        <a:t> </a:t>
                      </a:r>
                      <a:r>
                        <a:rPr lang="en-US" sz="1000" b="1" spc="-5" dirty="0">
                          <a:solidFill>
                            <a:srgbClr val="FFFFFF"/>
                          </a:solidFill>
                          <a:effectLst/>
                          <a:latin typeface="Calibri" panose="020F0502020204030204" pitchFamily="34" charset="0"/>
                          <a:ea typeface="Calibri" panose="020F0502020204030204" pitchFamily="34" charset="0"/>
                          <a:cs typeface="Times New Roman" panose="02020603050405020304" pitchFamily="18" charset="0"/>
                        </a:rPr>
                        <a:t>Counties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001F5F"/>
                    </a:solidFill>
                  </a:tcPr>
                </a:tc>
                <a:extLst>
                  <a:ext uri="{0D108BD9-81ED-4DB2-BD59-A6C34878D82A}">
                    <a16:rowId xmlns:a16="http://schemas.microsoft.com/office/drawing/2014/main" val="255404910"/>
                  </a:ext>
                </a:extLst>
              </a:tr>
              <a:tr h="478882">
                <a:tc>
                  <a:txBody>
                    <a:bodyPr/>
                    <a:lstStyle/>
                    <a:p>
                      <a:pPr marL="50165" marR="49530" indent="45720" algn="just">
                        <a:lnSpc>
                          <a:spcPts val="1200"/>
                        </a:lnSpc>
                        <a:spcBef>
                          <a:spcPts val="285"/>
                        </a:spcBef>
                        <a:spcAft>
                          <a:spcPts val="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Nutrition,</a:t>
                      </a:r>
                      <a:r>
                        <a:rPr lang="en-US" sz="1000" spc="115" dirty="0">
                          <a:effectLst/>
                          <a:latin typeface="Calibri" panose="020F0502020204030204" pitchFamily="34" charset="0"/>
                          <a:ea typeface="Calibri" panose="020F0502020204030204" pitchFamily="34" charset="0"/>
                          <a:cs typeface="Times New Roman" panose="02020603050405020304" pitchFamily="18" charset="0"/>
                        </a:rPr>
                        <a:t> </a:t>
                      </a:r>
                      <a:r>
                        <a:rPr lang="en-US" sz="1000" spc="-5" dirty="0">
                          <a:effectLst/>
                          <a:latin typeface="Calibri" panose="020F0502020204030204" pitchFamily="34" charset="0"/>
                          <a:ea typeface="Calibri" panose="020F0502020204030204" pitchFamily="34" charset="0"/>
                          <a:cs typeface="Times New Roman" panose="02020603050405020304" pitchFamily="18" charset="0"/>
                        </a:rPr>
                        <a:t>Exercise,</a:t>
                      </a:r>
                      <a:r>
                        <a:rPr lang="en-US" sz="1000" spc="140" dirty="0">
                          <a:effectLst/>
                          <a:latin typeface="Calibri" panose="020F0502020204030204" pitchFamily="34" charset="0"/>
                          <a:ea typeface="Calibri" panose="020F0502020204030204" pitchFamily="34" charset="0"/>
                          <a:cs typeface="Times New Roman" panose="02020603050405020304" pitchFamily="18" charset="0"/>
                        </a:rPr>
                        <a:t> </a:t>
                      </a:r>
                      <a:r>
                        <a:rPr lang="en-US" sz="1000" dirty="0">
                          <a:effectLst/>
                          <a:latin typeface="Calibri" panose="020F0502020204030204" pitchFamily="34" charset="0"/>
                          <a:ea typeface="Calibri" panose="020F0502020204030204" pitchFamily="34" charset="0"/>
                          <a:cs typeface="Times New Roman" panose="02020603050405020304" pitchFamily="18" charset="0"/>
                        </a:rPr>
                        <a:t>and</a:t>
                      </a:r>
                      <a:r>
                        <a:rPr lang="en-US" sz="1000" spc="-55" dirty="0">
                          <a:effectLst/>
                          <a:latin typeface="Calibri" panose="020F0502020204030204" pitchFamily="34" charset="0"/>
                          <a:ea typeface="Calibri" panose="020F0502020204030204" pitchFamily="34" charset="0"/>
                          <a:cs typeface="Times New Roman" panose="02020603050405020304" pitchFamily="18" charset="0"/>
                        </a:rPr>
                        <a:t> </a:t>
                      </a:r>
                      <a:r>
                        <a:rPr lang="en-US" sz="1000" spc="-5" dirty="0">
                          <a:effectLst/>
                          <a:latin typeface="Calibri" panose="020F0502020204030204" pitchFamily="34" charset="0"/>
                          <a:ea typeface="Calibri" panose="020F0502020204030204" pitchFamily="34" charset="0"/>
                          <a:cs typeface="Times New Roman" panose="02020603050405020304" pitchFamily="18" charset="0"/>
                        </a:rPr>
                        <a:t>Weight</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9D9D9"/>
                    </a:solidFill>
                  </a:tcPr>
                </a:tc>
                <a:tc>
                  <a:txBody>
                    <a:bodyPr/>
                    <a:lstStyle/>
                    <a:p>
                      <a:pPr marL="238125" marR="222885" indent="-15240">
                        <a:lnSpc>
                          <a:spcPts val="1200"/>
                        </a:lnSpc>
                        <a:spcBef>
                          <a:spcPts val="885"/>
                        </a:spcBef>
                        <a:spcAft>
                          <a:spcPts val="0"/>
                        </a:spcAft>
                      </a:pPr>
                      <a:r>
                        <a:rPr lang="en-US" sz="1000" spc="-5" dirty="0">
                          <a:effectLst/>
                          <a:latin typeface="Calibri" panose="020F0502020204030204" pitchFamily="34" charset="0"/>
                          <a:ea typeface="Calibri" panose="020F0502020204030204" pitchFamily="34" charset="0"/>
                          <a:cs typeface="Times New Roman" panose="02020603050405020304" pitchFamily="18" charset="0"/>
                        </a:rPr>
                        <a:t>Mental</a:t>
                      </a:r>
                      <a:r>
                        <a:rPr lang="en-US" sz="1000" spc="125" dirty="0">
                          <a:effectLst/>
                          <a:latin typeface="Calibri" panose="020F0502020204030204" pitchFamily="34" charset="0"/>
                          <a:ea typeface="Calibri" panose="020F0502020204030204" pitchFamily="34" charset="0"/>
                          <a:cs typeface="Times New Roman" panose="02020603050405020304" pitchFamily="18" charset="0"/>
                        </a:rPr>
                        <a:t> </a:t>
                      </a:r>
                      <a:r>
                        <a:rPr lang="en-US" sz="1000" spc="-5" dirty="0">
                          <a:effectLst/>
                          <a:latin typeface="Calibri" panose="020F0502020204030204" pitchFamily="34" charset="0"/>
                          <a:ea typeface="Calibri" panose="020F0502020204030204" pitchFamily="34" charset="0"/>
                          <a:cs typeface="Times New Roman" panose="02020603050405020304" pitchFamily="18" charset="0"/>
                        </a:rPr>
                        <a:t>Health</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9D9D9"/>
                    </a:solidFill>
                  </a:tcPr>
                </a:tc>
                <a:tc>
                  <a:txBody>
                    <a:bodyPr/>
                    <a:lstStyle/>
                    <a:p>
                      <a:pPr marL="254635" marR="147955" indent="-105410">
                        <a:lnSpc>
                          <a:spcPts val="1200"/>
                        </a:lnSpc>
                        <a:spcBef>
                          <a:spcPts val="885"/>
                        </a:spcBef>
                        <a:spcAft>
                          <a:spcPts val="0"/>
                        </a:spcAft>
                      </a:pPr>
                      <a:r>
                        <a:rPr lang="en-US" sz="1000" spc="-5" dirty="0">
                          <a:effectLst/>
                          <a:latin typeface="Calibri" panose="020F0502020204030204" pitchFamily="34" charset="0"/>
                          <a:ea typeface="Calibri" panose="020F0502020204030204" pitchFamily="34" charset="0"/>
                          <a:cs typeface="Times New Roman" panose="02020603050405020304" pitchFamily="18" charset="0"/>
                        </a:rPr>
                        <a:t>Substance</a:t>
                      </a:r>
                      <a:r>
                        <a:rPr lang="en-US" sz="1000" spc="135" dirty="0">
                          <a:effectLst/>
                          <a:latin typeface="Calibri" panose="020F0502020204030204" pitchFamily="34" charset="0"/>
                          <a:ea typeface="Calibri" panose="020F0502020204030204" pitchFamily="34" charset="0"/>
                          <a:cs typeface="Times New Roman" panose="02020603050405020304" pitchFamily="18" charset="0"/>
                        </a:rPr>
                        <a:t> </a:t>
                      </a:r>
                      <a:r>
                        <a:rPr lang="en-US" sz="1000" spc="-5" dirty="0">
                          <a:effectLst/>
                          <a:latin typeface="Calibri" panose="020F0502020204030204" pitchFamily="34" charset="0"/>
                          <a:ea typeface="Calibri" panose="020F0502020204030204" pitchFamily="34" charset="0"/>
                          <a:cs typeface="Times New Roman" panose="02020603050405020304" pitchFamily="18" charset="0"/>
                        </a:rPr>
                        <a:t>Abuse</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9D9D9"/>
                    </a:solidFill>
                  </a:tcPr>
                </a:tc>
                <a:tc>
                  <a:txBody>
                    <a:bodyPr/>
                    <a:lstStyle/>
                    <a:p>
                      <a:pPr marL="0" marR="0">
                        <a:spcBef>
                          <a:spcPts val="30"/>
                        </a:spcBef>
                        <a:spcAft>
                          <a:spcPts val="0"/>
                        </a:spcAft>
                      </a:pPr>
                      <a:r>
                        <a:rPr lang="en-US" sz="1100" dirty="0">
                          <a:effectLst/>
                          <a:latin typeface="Calibri" panose="020F0502020204030204" pitchFamily="34" charset="0"/>
                          <a:ea typeface="Calibri" panose="020F0502020204030204" pitchFamily="34" charset="0"/>
                          <a:cs typeface="Calibri" panose="020F0502020204030204" pitchFamily="34" charset="0"/>
                        </a:rPr>
                        <a: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73025" marR="0">
                        <a:spcBef>
                          <a:spcPts val="0"/>
                        </a:spcBef>
                        <a:spcAft>
                          <a:spcPts val="0"/>
                        </a:spcAft>
                      </a:pPr>
                      <a:r>
                        <a:rPr lang="en-US" sz="1000" spc="-5" dirty="0">
                          <a:effectLst/>
                          <a:latin typeface="Calibri" panose="020F0502020204030204" pitchFamily="34" charset="0"/>
                          <a:ea typeface="Calibri" panose="020F0502020204030204" pitchFamily="34" charset="0"/>
                          <a:cs typeface="Times New Roman" panose="02020603050405020304" pitchFamily="18" charset="0"/>
                        </a:rPr>
                        <a:t>Hypertension</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9D9D9"/>
                    </a:solidFill>
                  </a:tcPr>
                </a:tc>
                <a:tc>
                  <a:txBody>
                    <a:bodyPr/>
                    <a:lstStyle/>
                    <a:p>
                      <a:pPr marL="132080" marR="165100" indent="57785" algn="just">
                        <a:lnSpc>
                          <a:spcPct val="65000"/>
                        </a:lnSpc>
                        <a:spcBef>
                          <a:spcPts val="825"/>
                        </a:spcBef>
                        <a:spcAft>
                          <a:spcPts val="0"/>
                        </a:spcAft>
                      </a:pPr>
                      <a:r>
                        <a:rPr lang="en-US" sz="1000" spc="-5" dirty="0">
                          <a:effectLst/>
                          <a:latin typeface="Calibri" panose="020F0502020204030204" pitchFamily="34" charset="0"/>
                          <a:ea typeface="Calibri" panose="020F0502020204030204" pitchFamily="34" charset="0"/>
                          <a:cs typeface="Calibri" panose="020F0502020204030204" pitchFamily="34" charset="0"/>
                        </a:rPr>
                        <a:t>Open</a:t>
                      </a:r>
                      <a:r>
                        <a:rPr lang="en-US" sz="1000" spc="-10" dirty="0">
                          <a:effectLst/>
                          <a:latin typeface="Calibri" panose="020F0502020204030204" pitchFamily="34" charset="0"/>
                          <a:ea typeface="Calibri" panose="020F0502020204030204" pitchFamily="34" charset="0"/>
                          <a:cs typeface="Calibri" panose="020F0502020204030204" pitchFamily="34" charset="0"/>
                        </a:rPr>
                        <a:t> </a:t>
                      </a:r>
                      <a:r>
                        <a:rPr lang="en-US" sz="1000" dirty="0">
                          <a:effectLst/>
                          <a:latin typeface="Calibri" panose="020F0502020204030204" pitchFamily="34" charset="0"/>
                          <a:ea typeface="Calibri" panose="020F0502020204030204" pitchFamily="34" charset="0"/>
                          <a:cs typeface="Calibri" panose="020F0502020204030204" pitchFamily="34" charset="0"/>
                        </a:rPr>
                        <a:t>or</a:t>
                      </a:r>
                      <a:r>
                        <a:rPr lang="en-US" sz="1000" spc="45" dirty="0">
                          <a:effectLst/>
                          <a:latin typeface="Calibri" panose="020F0502020204030204" pitchFamily="34" charset="0"/>
                          <a:ea typeface="Calibri" panose="020F0502020204030204" pitchFamily="34" charset="0"/>
                          <a:cs typeface="Calibri" panose="020F0502020204030204" pitchFamily="34" charset="0"/>
                        </a:rPr>
                        <a:t> </a:t>
                      </a:r>
                      <a:r>
                        <a:rPr lang="en-US" sz="1000" spc="-5" dirty="0">
                          <a:effectLst/>
                          <a:latin typeface="Calibri" panose="020F0502020204030204" pitchFamily="34" charset="0"/>
                          <a:ea typeface="Calibri" panose="020F0502020204030204" pitchFamily="34" charset="0"/>
                          <a:cs typeface="Calibri" panose="020F0502020204030204" pitchFamily="34" charset="0"/>
                        </a:rPr>
                        <a:t>Chest</a:t>
                      </a:r>
                      <a:r>
                        <a:rPr lang="en-US" sz="1000" spc="10" dirty="0">
                          <a:effectLst/>
                          <a:latin typeface="Calibri" panose="020F0502020204030204" pitchFamily="34" charset="0"/>
                          <a:ea typeface="Calibri" panose="020F0502020204030204" pitchFamily="34" charset="0"/>
                          <a:cs typeface="Calibri" panose="020F0502020204030204" pitchFamily="34" charset="0"/>
                        </a:rPr>
                        <a:t> </a:t>
                      </a:r>
                      <a:r>
                        <a:rPr lang="en-US" sz="1000" dirty="0">
                          <a:effectLst/>
                          <a:latin typeface="Calibri" panose="020F0502020204030204" pitchFamily="34" charset="0"/>
                          <a:ea typeface="Calibri" panose="020F0502020204030204" pitchFamily="34" charset="0"/>
                          <a:cs typeface="Calibri" panose="020F0502020204030204" pitchFamily="34" charset="0"/>
                        </a:rPr>
                        <a:t>Pain</a:t>
                      </a:r>
                      <a:r>
                        <a:rPr lang="en-US" sz="1000" spc="-15" dirty="0">
                          <a:effectLst/>
                          <a:latin typeface="Calibri" panose="020F0502020204030204" pitchFamily="34" charset="0"/>
                          <a:ea typeface="Calibri" panose="020F0502020204030204" pitchFamily="34" charset="0"/>
                          <a:cs typeface="Calibri" panose="020F0502020204030204" pitchFamily="34" charset="0"/>
                        </a:rPr>
                        <a:t> </a:t>
                      </a:r>
                      <a:r>
                        <a:rPr lang="en-US" sz="1000" dirty="0">
                          <a:effectLst/>
                          <a:latin typeface="Calibri" panose="020F0502020204030204" pitchFamily="34" charset="0"/>
                          <a:ea typeface="Calibri" panose="020F0502020204030204" pitchFamily="34" charset="0"/>
                          <a:cs typeface="Calibri" panose="020F0502020204030204" pitchFamily="34" charset="0"/>
                        </a:rPr>
                        <a:t>‐</a:t>
                      </a:r>
                      <a:r>
                        <a:rPr lang="en-US" sz="1000" spc="125" dirty="0">
                          <a:effectLst/>
                          <a:latin typeface="Calibri" panose="020F0502020204030204" pitchFamily="34" charset="0"/>
                          <a:ea typeface="Calibri" panose="020F0502020204030204" pitchFamily="34" charset="0"/>
                          <a:cs typeface="Calibri" panose="020F0502020204030204" pitchFamily="34" charset="0"/>
                        </a:rPr>
                        <a:t> </a:t>
                      </a:r>
                      <a:r>
                        <a:rPr lang="en-US" sz="1000" spc="-5" dirty="0">
                          <a:effectLst/>
                          <a:latin typeface="Calibri" panose="020F0502020204030204" pitchFamily="34" charset="0"/>
                          <a:ea typeface="Calibri" panose="020F0502020204030204" pitchFamily="34" charset="0"/>
                          <a:cs typeface="Calibri" panose="020F0502020204030204" pitchFamily="34" charset="0"/>
                        </a:rPr>
                        <a:t>Superficial</a:t>
                      </a:r>
                      <a:r>
                        <a:rPr lang="en-US" sz="1000" spc="85" dirty="0">
                          <a:effectLst/>
                          <a:latin typeface="Calibri" panose="020F0502020204030204" pitchFamily="34" charset="0"/>
                          <a:ea typeface="Calibri" panose="020F0502020204030204" pitchFamily="34" charset="0"/>
                          <a:cs typeface="Calibri" panose="020F0502020204030204" pitchFamily="34" charset="0"/>
                        </a:rPr>
                        <a:t> </a:t>
                      </a:r>
                      <a:r>
                        <a:rPr lang="en-US" sz="1000" dirty="0">
                          <a:effectLst/>
                          <a:latin typeface="Calibri" panose="020F0502020204030204" pitchFamily="34" charset="0"/>
                          <a:ea typeface="Calibri" panose="020F0502020204030204" pitchFamily="34" charset="0"/>
                          <a:cs typeface="Calibri" panose="020F0502020204030204" pitchFamily="34" charset="0"/>
                        </a:rPr>
                        <a:t>Noncardiac</a:t>
                      </a:r>
                      <a:r>
                        <a:rPr lang="en-US" sz="1000" spc="140" dirty="0">
                          <a:effectLst/>
                          <a:latin typeface="Calibri" panose="020F0502020204030204" pitchFamily="34" charset="0"/>
                          <a:ea typeface="Calibri" panose="020F0502020204030204" pitchFamily="34" charset="0"/>
                          <a:cs typeface="Calibri" panose="020F0502020204030204" pitchFamily="34" charset="0"/>
                        </a:rPr>
                        <a:t> </a:t>
                      </a:r>
                      <a:r>
                        <a:rPr lang="en-US" sz="1000" dirty="0">
                          <a:effectLst/>
                          <a:latin typeface="Calibri" panose="020F0502020204030204" pitchFamily="34" charset="0"/>
                          <a:ea typeface="Calibri" panose="020F0502020204030204" pitchFamily="34" charset="0"/>
                          <a:cs typeface="Calibri" panose="020F0502020204030204" pitchFamily="34" charset="0"/>
                        </a:rPr>
                        <a:t>Wounds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FFFFFF"/>
                      </a:solidFill>
                      <a:prstDash val="solid"/>
                      <a:round/>
                      <a:headEnd type="none" w="med" len="med"/>
                      <a:tailEnd type="none" w="med" len="med"/>
                    </a:lnL>
                    <a:lnR>
                      <a:no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9D9D9"/>
                    </a:solidFill>
                  </a:tcPr>
                </a:tc>
                <a:tc>
                  <a:txBody>
                    <a:bodyPr/>
                    <a:lstStyle/>
                    <a:p>
                      <a:pPr marL="0" marR="0">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a:t>
                      </a:r>
                    </a:p>
                  </a:txBody>
                  <a:tcPr marL="0" marR="0" marT="0" marB="0">
                    <a:lnL>
                      <a:noFill/>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9D9D9"/>
                    </a:solidFill>
                  </a:tcPr>
                </a:tc>
                <a:tc>
                  <a:txBody>
                    <a:bodyPr/>
                    <a:lstStyle/>
                    <a:p>
                      <a:pPr marL="243205" marR="57150" indent="-182880">
                        <a:lnSpc>
                          <a:spcPts val="1200"/>
                        </a:lnSpc>
                        <a:spcBef>
                          <a:spcPts val="885"/>
                        </a:spcBef>
                        <a:spcAft>
                          <a:spcPts val="0"/>
                        </a:spcAft>
                      </a:pPr>
                      <a:r>
                        <a:rPr lang="en-US" sz="1000" spc="-5" dirty="0">
                          <a:effectLst/>
                          <a:latin typeface="Calibri" panose="020F0502020204030204" pitchFamily="34" charset="0"/>
                          <a:ea typeface="Calibri" panose="020F0502020204030204" pitchFamily="34" charset="0"/>
                          <a:cs typeface="Times New Roman" panose="02020603050405020304" pitchFamily="18" charset="0"/>
                        </a:rPr>
                        <a:t>Cardiovascular</a:t>
                      </a:r>
                      <a:r>
                        <a:rPr lang="en-US" sz="1000" spc="105" dirty="0">
                          <a:effectLst/>
                          <a:latin typeface="Calibri" panose="020F0502020204030204" pitchFamily="34" charset="0"/>
                          <a:ea typeface="Calibri" panose="020F0502020204030204" pitchFamily="34" charset="0"/>
                          <a:cs typeface="Times New Roman" panose="02020603050405020304" pitchFamily="18" charset="0"/>
                        </a:rPr>
                        <a:t> </a:t>
                      </a:r>
                      <a:r>
                        <a:rPr lang="en-US" sz="1000" spc="-5" dirty="0">
                          <a:effectLst/>
                          <a:latin typeface="Calibri" panose="020F0502020204030204" pitchFamily="34" charset="0"/>
                          <a:ea typeface="Calibri" panose="020F0502020204030204" pitchFamily="34" charset="0"/>
                          <a:cs typeface="Times New Roman" panose="02020603050405020304" pitchFamily="18" charset="0"/>
                        </a:rPr>
                        <a:t>Disease</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9D9D9"/>
                    </a:solidFill>
                  </a:tcPr>
                </a:tc>
                <a:extLst>
                  <a:ext uri="{0D108BD9-81ED-4DB2-BD59-A6C34878D82A}">
                    <a16:rowId xmlns:a16="http://schemas.microsoft.com/office/drawing/2014/main" val="1962832737"/>
                  </a:ext>
                </a:extLst>
              </a:tr>
              <a:tr h="1729296">
                <a:tc>
                  <a:txBody>
                    <a:bodyPr/>
                    <a:lstStyle/>
                    <a:p>
                      <a:pPr marL="188595" marR="83820" indent="-105410">
                        <a:lnSpc>
                          <a:spcPts val="1200"/>
                        </a:lnSpc>
                        <a:spcBef>
                          <a:spcPts val="885"/>
                        </a:spcBef>
                        <a:spcAft>
                          <a:spcPts val="0"/>
                        </a:spcAft>
                      </a:pPr>
                      <a:r>
                        <a:rPr lang="en-US" sz="1000" spc="-5" dirty="0">
                          <a:effectLst/>
                          <a:latin typeface="Calibri" panose="020F0502020204030204" pitchFamily="34" charset="0"/>
                          <a:ea typeface="Calibri" panose="020F0502020204030204" pitchFamily="34" charset="0"/>
                          <a:cs typeface="Times New Roman" panose="02020603050405020304" pitchFamily="18" charset="0"/>
                        </a:rPr>
                        <a:t>Substance</a:t>
                      </a:r>
                      <a:r>
                        <a:rPr lang="en-US" sz="1000" spc="135" dirty="0">
                          <a:effectLst/>
                          <a:latin typeface="Calibri" panose="020F0502020204030204" pitchFamily="34" charset="0"/>
                          <a:ea typeface="Calibri" panose="020F0502020204030204" pitchFamily="34" charset="0"/>
                          <a:cs typeface="Times New Roman" panose="02020603050405020304" pitchFamily="18" charset="0"/>
                        </a:rPr>
                        <a:t> </a:t>
                      </a:r>
                      <a:r>
                        <a:rPr lang="en-US" sz="1000" spc="-5" dirty="0">
                          <a:effectLst/>
                          <a:latin typeface="Calibri" panose="020F0502020204030204" pitchFamily="34" charset="0"/>
                          <a:ea typeface="Calibri" panose="020F0502020204030204" pitchFamily="34" charset="0"/>
                          <a:cs typeface="Times New Roman" panose="02020603050405020304" pitchFamily="18" charset="0"/>
                        </a:rPr>
                        <a:t>Abuse</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1F1F1"/>
                    </a:solidFill>
                  </a:tcPr>
                </a:tc>
                <a:tc>
                  <a:txBody>
                    <a:bodyPr/>
                    <a:lstStyle/>
                    <a:p>
                      <a:pPr marL="248285" marR="143510" indent="-104140">
                        <a:lnSpc>
                          <a:spcPts val="1200"/>
                        </a:lnSpc>
                        <a:spcBef>
                          <a:spcPts val="885"/>
                        </a:spcBef>
                        <a:spcAft>
                          <a:spcPts val="0"/>
                        </a:spcAft>
                      </a:pPr>
                      <a:r>
                        <a:rPr lang="en-US" sz="1000" spc="-5" dirty="0">
                          <a:effectLst/>
                          <a:latin typeface="Calibri" panose="020F0502020204030204" pitchFamily="34" charset="0"/>
                          <a:ea typeface="Calibri" panose="020F0502020204030204" pitchFamily="34" charset="0"/>
                          <a:cs typeface="Times New Roman" panose="02020603050405020304" pitchFamily="18" charset="0"/>
                        </a:rPr>
                        <a:t>Substance</a:t>
                      </a:r>
                      <a:r>
                        <a:rPr lang="en-US" sz="1000" spc="135" dirty="0">
                          <a:effectLst/>
                          <a:latin typeface="Calibri" panose="020F0502020204030204" pitchFamily="34" charset="0"/>
                          <a:ea typeface="Calibri" panose="020F0502020204030204" pitchFamily="34" charset="0"/>
                          <a:cs typeface="Times New Roman" panose="02020603050405020304" pitchFamily="18" charset="0"/>
                        </a:rPr>
                        <a:t> </a:t>
                      </a:r>
                      <a:r>
                        <a:rPr lang="en-US" sz="1000" spc="-5" dirty="0">
                          <a:effectLst/>
                          <a:latin typeface="Calibri" panose="020F0502020204030204" pitchFamily="34" charset="0"/>
                          <a:ea typeface="Calibri" panose="020F0502020204030204" pitchFamily="34" charset="0"/>
                          <a:cs typeface="Times New Roman" panose="02020603050405020304" pitchFamily="18" charset="0"/>
                        </a:rPr>
                        <a:t>Abuse</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1F1F1"/>
                    </a:solidFill>
                  </a:tcPr>
                </a:tc>
                <a:tc>
                  <a:txBody>
                    <a:bodyPr/>
                    <a:lstStyle/>
                    <a:p>
                      <a:pPr marL="0" marR="0">
                        <a:spcBef>
                          <a:spcPts val="30"/>
                        </a:spcBef>
                        <a:spcAft>
                          <a:spcPts val="0"/>
                        </a:spcAft>
                      </a:pPr>
                      <a:r>
                        <a:rPr lang="en-US" sz="1100" dirty="0">
                          <a:effectLst/>
                          <a:latin typeface="Calibri" panose="020F0502020204030204" pitchFamily="34" charset="0"/>
                          <a:ea typeface="Calibri" panose="020F0502020204030204" pitchFamily="34" charset="0"/>
                          <a:cs typeface="Calibri" panose="020F0502020204030204" pitchFamily="34" charset="0"/>
                        </a:rPr>
                        <a: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44450" marR="0">
                        <a:spcBef>
                          <a:spcPts val="0"/>
                        </a:spcBef>
                        <a:spcAft>
                          <a:spcPts val="0"/>
                        </a:spcAft>
                      </a:pPr>
                      <a:r>
                        <a:rPr lang="en-US" sz="1000" spc="-5" dirty="0">
                          <a:effectLst/>
                          <a:latin typeface="Calibri" panose="020F0502020204030204" pitchFamily="34" charset="0"/>
                          <a:ea typeface="Calibri" panose="020F0502020204030204" pitchFamily="34" charset="0"/>
                          <a:cs typeface="Times New Roman" panose="02020603050405020304" pitchFamily="18" charset="0"/>
                        </a:rPr>
                        <a:t>Mental</a:t>
                      </a:r>
                      <a:r>
                        <a:rPr lang="en-US" sz="1000" spc="-75" dirty="0">
                          <a:effectLst/>
                          <a:latin typeface="Calibri" panose="020F0502020204030204" pitchFamily="34" charset="0"/>
                          <a:ea typeface="Calibri" panose="020F0502020204030204" pitchFamily="34" charset="0"/>
                          <a:cs typeface="Times New Roman" panose="02020603050405020304" pitchFamily="18" charset="0"/>
                        </a:rPr>
                        <a:t> </a:t>
                      </a:r>
                      <a:r>
                        <a:rPr lang="en-US" sz="1000" spc="-5" dirty="0">
                          <a:effectLst/>
                          <a:latin typeface="Calibri" panose="020F0502020204030204" pitchFamily="34" charset="0"/>
                          <a:ea typeface="Calibri" panose="020F0502020204030204" pitchFamily="34" charset="0"/>
                          <a:cs typeface="Times New Roman" panose="02020603050405020304" pitchFamily="18" charset="0"/>
                        </a:rPr>
                        <a:t>Health</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1F1F1"/>
                    </a:solidFill>
                  </a:tcPr>
                </a:tc>
                <a:tc>
                  <a:txBody>
                    <a:bodyPr/>
                    <a:lstStyle/>
                    <a:p>
                      <a:pPr marL="127000" marR="126365" indent="176530">
                        <a:lnSpc>
                          <a:spcPts val="1200"/>
                        </a:lnSpc>
                        <a:spcBef>
                          <a:spcPts val="885"/>
                        </a:spcBef>
                        <a:spcAft>
                          <a:spcPts val="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High</a:t>
                      </a:r>
                      <a:r>
                        <a:rPr lang="en-US" sz="1000" baseline="0" dirty="0">
                          <a:effectLst/>
                          <a:latin typeface="Calibri" panose="020F0502020204030204" pitchFamily="34" charset="0"/>
                          <a:ea typeface="Calibri" panose="020F0502020204030204" pitchFamily="34" charset="0"/>
                          <a:cs typeface="Times New Roman" panose="02020603050405020304" pitchFamily="18" charset="0"/>
                        </a:rPr>
                        <a:t> </a:t>
                      </a:r>
                      <a:r>
                        <a:rPr lang="en-US" sz="1000" spc="-5" dirty="0">
                          <a:effectLst/>
                          <a:latin typeface="Calibri" panose="020F0502020204030204" pitchFamily="34" charset="0"/>
                          <a:ea typeface="Calibri" panose="020F0502020204030204" pitchFamily="34" charset="0"/>
                          <a:cs typeface="Times New Roman" panose="02020603050405020304" pitchFamily="18" charset="0"/>
                        </a:rPr>
                        <a:t>Cholesterol</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1F1F1"/>
                    </a:solidFill>
                  </a:tcPr>
                </a:tc>
                <a:tc>
                  <a:txBody>
                    <a:bodyPr/>
                    <a:lstStyle/>
                    <a:p>
                      <a:pPr marL="168275" marR="169545" indent="-67310">
                        <a:lnSpc>
                          <a:spcPts val="1200"/>
                        </a:lnSpc>
                        <a:spcBef>
                          <a:spcPts val="285"/>
                        </a:spcBef>
                        <a:spcAft>
                          <a:spcPts val="0"/>
                        </a:spcAft>
                        <a:tabLst>
                          <a:tab pos="914400" algn="l"/>
                        </a:tabLst>
                      </a:pPr>
                      <a:r>
                        <a:rPr lang="en-US" sz="1000" spc="-5" dirty="0">
                          <a:effectLst/>
                          <a:latin typeface="Calibri" panose="020F0502020204030204" pitchFamily="34" charset="0"/>
                          <a:ea typeface="Calibri" panose="020F0502020204030204" pitchFamily="34" charset="0"/>
                          <a:cs typeface="Times New Roman" panose="02020603050405020304" pitchFamily="18" charset="0"/>
                        </a:rPr>
                        <a:t>Nonspecific	Nonspecific</a:t>
                      </a:r>
                      <a:r>
                        <a:rPr lang="en-US" sz="1000" spc="145" dirty="0">
                          <a:effectLst/>
                          <a:latin typeface="Calibri" panose="020F0502020204030204" pitchFamily="34" charset="0"/>
                          <a:ea typeface="Calibri" panose="020F0502020204030204" pitchFamily="34" charset="0"/>
                          <a:cs typeface="Times New Roman" panose="02020603050405020304" pitchFamily="18" charset="0"/>
                        </a:rPr>
                        <a:t> </a:t>
                      </a:r>
                      <a:r>
                        <a:rPr lang="en-US" sz="1000" dirty="0">
                          <a:effectLst/>
                          <a:latin typeface="Calibri" panose="020F0502020204030204" pitchFamily="34" charset="0"/>
                          <a:ea typeface="Calibri" panose="020F0502020204030204" pitchFamily="34" charset="0"/>
                          <a:cs typeface="Times New Roman" panose="02020603050405020304" pitchFamily="18" charset="0"/>
                        </a:rPr>
                        <a:t>Back</a:t>
                      </a:r>
                      <a:r>
                        <a:rPr lang="en-US" sz="1000" spc="-5" dirty="0">
                          <a:effectLst/>
                          <a:latin typeface="Calibri" panose="020F0502020204030204" pitchFamily="34" charset="0"/>
                          <a:ea typeface="Calibri" panose="020F0502020204030204" pitchFamily="34" charset="0"/>
                          <a:cs typeface="Times New Roman" panose="02020603050405020304" pitchFamily="18" charset="0"/>
                        </a:rPr>
                        <a:t> </a:t>
                      </a:r>
                      <a:r>
                        <a:rPr lang="en-US" sz="1000" dirty="0">
                          <a:effectLst/>
                          <a:latin typeface="Calibri" panose="020F0502020204030204" pitchFamily="34" charset="0"/>
                          <a:ea typeface="Calibri" panose="020F0502020204030204" pitchFamily="34" charset="0"/>
                          <a:cs typeface="Times New Roman" panose="02020603050405020304" pitchFamily="18" charset="0"/>
                        </a:rPr>
                        <a:t>and	Back and</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47320" marR="0">
                        <a:spcBef>
                          <a:spcPts val="5"/>
                        </a:spcBef>
                        <a:spcAft>
                          <a:spcPts val="0"/>
                        </a:spcAft>
                        <a:tabLst>
                          <a:tab pos="960120" algn="l"/>
                        </a:tabLst>
                      </a:pPr>
                      <a:r>
                        <a:rPr lang="en-US" sz="1000" spc="-5" dirty="0">
                          <a:effectLst/>
                          <a:latin typeface="Calibri" panose="020F0502020204030204" pitchFamily="34" charset="0"/>
                          <a:ea typeface="Calibri" panose="020F0502020204030204" pitchFamily="34" charset="0"/>
                          <a:cs typeface="Times New Roman" panose="02020603050405020304" pitchFamily="18" charset="0"/>
                        </a:rPr>
                        <a:t>Neck</a:t>
                      </a:r>
                      <a:r>
                        <a:rPr lang="en-US" sz="1000" spc="-40" dirty="0">
                          <a:effectLst/>
                          <a:latin typeface="Calibri" panose="020F0502020204030204" pitchFamily="34" charset="0"/>
                          <a:ea typeface="Calibri" panose="020F0502020204030204" pitchFamily="34" charset="0"/>
                          <a:cs typeface="Times New Roman" panose="02020603050405020304" pitchFamily="18" charset="0"/>
                        </a:rPr>
                        <a:t> </a:t>
                      </a:r>
                      <a:r>
                        <a:rPr lang="en-US" sz="1000" dirty="0">
                          <a:effectLst/>
                          <a:latin typeface="Calibri" panose="020F0502020204030204" pitchFamily="34" charset="0"/>
                          <a:ea typeface="Calibri" panose="020F0502020204030204" pitchFamily="34" charset="0"/>
                          <a:cs typeface="Times New Roman" panose="02020603050405020304" pitchFamily="18" charset="0"/>
                        </a:rPr>
                        <a:t>Pain	</a:t>
                      </a:r>
                      <a:r>
                        <a:rPr lang="en-US" sz="1000" spc="-5" dirty="0">
                          <a:effectLst/>
                          <a:latin typeface="Calibri" panose="020F0502020204030204" pitchFamily="34" charset="0"/>
                          <a:ea typeface="Calibri" panose="020F0502020204030204" pitchFamily="34" charset="0"/>
                          <a:cs typeface="Times New Roman" panose="02020603050405020304" pitchFamily="18" charset="0"/>
                        </a:rPr>
                        <a:t>Neck</a:t>
                      </a:r>
                      <a:r>
                        <a:rPr lang="en-US" sz="1000" spc="-40" dirty="0">
                          <a:effectLst/>
                          <a:latin typeface="Calibri" panose="020F0502020204030204" pitchFamily="34" charset="0"/>
                          <a:ea typeface="Calibri" panose="020F0502020204030204" pitchFamily="34" charset="0"/>
                          <a:cs typeface="Times New Roman" panose="02020603050405020304" pitchFamily="18" charset="0"/>
                        </a:rPr>
                        <a:t> </a:t>
                      </a:r>
                      <a:r>
                        <a:rPr lang="en-US" sz="1000" dirty="0">
                          <a:effectLst/>
                          <a:latin typeface="Calibri" panose="020F0502020204030204" pitchFamily="34" charset="0"/>
                          <a:ea typeface="Calibri" panose="020F0502020204030204" pitchFamily="34" charset="0"/>
                          <a:cs typeface="Times New Roman" panose="02020603050405020304" pitchFamily="18" charset="0"/>
                        </a:rPr>
                        <a:t>Pain</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FFFFFF"/>
                      </a:solidFill>
                      <a:prstDash val="solid"/>
                      <a:round/>
                      <a:headEnd type="none" w="med" len="med"/>
                      <a:tailEnd type="none" w="med" len="med"/>
                    </a:lnL>
                    <a:lnR>
                      <a:no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1F1F1"/>
                    </a:solidFill>
                  </a:tcPr>
                </a:tc>
                <a:tc>
                  <a:txBody>
                    <a:bodyPr/>
                    <a:lstStyle/>
                    <a:p>
                      <a:pPr marL="0" marR="0">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a:t>
                      </a:r>
                    </a:p>
                  </a:txBody>
                  <a:tcPr marL="0" marR="0" marT="0" marB="0">
                    <a:lnL>
                      <a:noFill/>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1F1F1"/>
                    </a:solidFill>
                  </a:tcPr>
                </a:tc>
                <a:tc>
                  <a:txBody>
                    <a:bodyPr/>
                    <a:lstStyle/>
                    <a:p>
                      <a:pPr marL="0" marR="0">
                        <a:spcBef>
                          <a:spcPts val="30"/>
                        </a:spcBef>
                        <a:spcAft>
                          <a:spcPts val="0"/>
                        </a:spcAft>
                      </a:pPr>
                      <a:r>
                        <a:rPr lang="en-US" sz="1100" dirty="0">
                          <a:effectLst/>
                          <a:latin typeface="Calibri" panose="020F0502020204030204" pitchFamily="34" charset="0"/>
                          <a:ea typeface="Calibri" panose="020F0502020204030204" pitchFamily="34" charset="0"/>
                          <a:cs typeface="Calibri" panose="020F0502020204030204" pitchFamily="34" charset="0"/>
                        </a:rPr>
                        <a: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260350" marR="0">
                        <a:spcBef>
                          <a:spcPts val="0"/>
                        </a:spcBef>
                        <a:spcAft>
                          <a:spcPts val="0"/>
                        </a:spcAft>
                      </a:pPr>
                      <a:r>
                        <a:rPr lang="en-US" sz="1000" spc="-5" dirty="0">
                          <a:effectLst/>
                          <a:latin typeface="Calibri" panose="020F0502020204030204" pitchFamily="34" charset="0"/>
                          <a:ea typeface="Calibri" panose="020F0502020204030204" pitchFamily="34" charset="0"/>
                          <a:cs typeface="Times New Roman" panose="02020603050405020304" pitchFamily="18" charset="0"/>
                        </a:rPr>
                        <a:t>Cancer</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1F1F1"/>
                    </a:solidFill>
                  </a:tcPr>
                </a:tc>
                <a:extLst>
                  <a:ext uri="{0D108BD9-81ED-4DB2-BD59-A6C34878D82A}">
                    <a16:rowId xmlns:a16="http://schemas.microsoft.com/office/drawing/2014/main" val="2543526530"/>
                  </a:ext>
                </a:extLst>
              </a:tr>
              <a:tr h="478882">
                <a:tc>
                  <a:txBody>
                    <a:bodyPr/>
                    <a:lstStyle/>
                    <a:p>
                      <a:pPr marL="162560" marR="0">
                        <a:lnSpc>
                          <a:spcPts val="1210"/>
                        </a:lnSpc>
                        <a:spcBef>
                          <a:spcPts val="895"/>
                        </a:spcBef>
                        <a:spcAft>
                          <a:spcPts val="0"/>
                        </a:spcAft>
                      </a:pPr>
                      <a:r>
                        <a:rPr lang="en-US" sz="1000" spc="-5" dirty="0">
                          <a:effectLst/>
                          <a:latin typeface="Calibri" panose="020F0502020204030204" pitchFamily="34" charset="0"/>
                          <a:ea typeface="Calibri" panose="020F0502020204030204" pitchFamily="34" charset="0"/>
                          <a:cs typeface="Times New Roman" panose="02020603050405020304" pitchFamily="18" charset="0"/>
                        </a:rPr>
                        <a:t>Mental</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76530" marR="0">
                        <a:lnSpc>
                          <a:spcPts val="1210"/>
                        </a:lnSpc>
                        <a:spcBef>
                          <a:spcPts val="0"/>
                        </a:spcBef>
                        <a:spcAft>
                          <a:spcPts val="0"/>
                        </a:spcAft>
                      </a:pPr>
                      <a:r>
                        <a:rPr lang="en-US" sz="1000" spc="-5" dirty="0">
                          <a:effectLst/>
                          <a:latin typeface="Calibri" panose="020F0502020204030204" pitchFamily="34" charset="0"/>
                          <a:ea typeface="Calibri" panose="020F0502020204030204" pitchFamily="34" charset="0"/>
                          <a:cs typeface="Times New Roman" panose="02020603050405020304" pitchFamily="18" charset="0"/>
                        </a:rPr>
                        <a:t>Health</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9D9D9"/>
                    </a:solidFill>
                  </a:tcPr>
                </a:tc>
                <a:tc>
                  <a:txBody>
                    <a:bodyPr/>
                    <a:lstStyle/>
                    <a:p>
                      <a:pPr marL="0" marR="0">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a:t>
                      </a:r>
                    </a:p>
                  </a:txBody>
                  <a:tcPr marL="0" marR="0"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9D9D9"/>
                    </a:solidFill>
                  </a:tcPr>
                </a:tc>
                <a:tc>
                  <a:txBody>
                    <a:bodyPr/>
                    <a:lstStyle/>
                    <a:p>
                      <a:pPr marL="74930" marR="74295" algn="ctr">
                        <a:lnSpc>
                          <a:spcPct val="98000"/>
                        </a:lnSpc>
                        <a:spcBef>
                          <a:spcPts val="310"/>
                        </a:spcBef>
                        <a:spcAft>
                          <a:spcPts val="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Nutrition, </a:t>
                      </a:r>
                      <a:r>
                        <a:rPr lang="en-US" sz="1000" spc="-5" dirty="0">
                          <a:effectLst/>
                          <a:latin typeface="Calibri" panose="020F0502020204030204" pitchFamily="34" charset="0"/>
                          <a:ea typeface="Calibri" panose="020F0502020204030204" pitchFamily="34" charset="0"/>
                          <a:cs typeface="Times New Roman" panose="02020603050405020304" pitchFamily="18" charset="0"/>
                        </a:rPr>
                        <a:t>Exercise,</a:t>
                      </a:r>
                      <a:r>
                        <a:rPr lang="en-US" sz="1000" spc="-30" dirty="0">
                          <a:effectLst/>
                          <a:latin typeface="Calibri" panose="020F0502020204030204" pitchFamily="34" charset="0"/>
                          <a:ea typeface="Calibri" panose="020F0502020204030204" pitchFamily="34" charset="0"/>
                          <a:cs typeface="Times New Roman" panose="02020603050405020304" pitchFamily="18" charset="0"/>
                        </a:rPr>
                        <a:t> </a:t>
                      </a:r>
                      <a:r>
                        <a:rPr lang="en-US" sz="1000" dirty="0">
                          <a:effectLst/>
                          <a:latin typeface="Calibri" panose="020F0502020204030204" pitchFamily="34" charset="0"/>
                          <a:ea typeface="Calibri" panose="020F0502020204030204" pitchFamily="34" charset="0"/>
                          <a:cs typeface="Times New Roman" panose="02020603050405020304" pitchFamily="18" charset="0"/>
                        </a:rPr>
                        <a:t>and</a:t>
                      </a:r>
                      <a:r>
                        <a:rPr lang="en-US" sz="1000" spc="125" dirty="0">
                          <a:effectLst/>
                          <a:latin typeface="Calibri" panose="020F0502020204030204" pitchFamily="34" charset="0"/>
                          <a:ea typeface="Calibri" panose="020F0502020204030204" pitchFamily="34" charset="0"/>
                          <a:cs typeface="Times New Roman" panose="02020603050405020304" pitchFamily="18" charset="0"/>
                        </a:rPr>
                        <a:t> </a:t>
                      </a:r>
                      <a:r>
                        <a:rPr lang="en-US" sz="1000" spc="-5" dirty="0">
                          <a:effectLst/>
                          <a:latin typeface="Calibri" panose="020F0502020204030204" pitchFamily="34" charset="0"/>
                          <a:ea typeface="Calibri" panose="020F0502020204030204" pitchFamily="34" charset="0"/>
                          <a:cs typeface="Times New Roman" panose="02020603050405020304" pitchFamily="18" charset="0"/>
                        </a:rPr>
                        <a:t>Weight</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9D9D9"/>
                    </a:solidFill>
                  </a:tcPr>
                </a:tc>
                <a:tc>
                  <a:txBody>
                    <a:bodyPr/>
                    <a:lstStyle/>
                    <a:p>
                      <a:pPr marL="1270" marR="0" algn="ctr">
                        <a:lnSpc>
                          <a:spcPts val="1210"/>
                        </a:lnSpc>
                        <a:spcBef>
                          <a:spcPts val="895"/>
                        </a:spcBef>
                        <a:spcAft>
                          <a:spcPts val="0"/>
                        </a:spcAft>
                      </a:pPr>
                      <a:r>
                        <a:rPr lang="en-US" sz="1000" spc="-5" dirty="0">
                          <a:effectLst/>
                          <a:latin typeface="Calibri" panose="020F0502020204030204" pitchFamily="34" charset="0"/>
                          <a:ea typeface="Calibri" panose="020F0502020204030204" pitchFamily="34" charset="0"/>
                          <a:cs typeface="Times New Roman" panose="02020603050405020304" pitchFamily="18" charset="0"/>
                        </a:rPr>
                        <a:t>Coronary</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gn="ctr">
                        <a:lnSpc>
                          <a:spcPts val="1210"/>
                        </a:lnSpc>
                        <a:spcBef>
                          <a:spcPts val="0"/>
                        </a:spcBef>
                        <a:spcAft>
                          <a:spcPts val="0"/>
                        </a:spcAft>
                      </a:pPr>
                      <a:r>
                        <a:rPr lang="en-US" sz="1000" spc="-5" dirty="0">
                          <a:effectLst/>
                          <a:latin typeface="Calibri" panose="020F0502020204030204" pitchFamily="34" charset="0"/>
                          <a:ea typeface="Calibri" panose="020F0502020204030204" pitchFamily="34" charset="0"/>
                          <a:cs typeface="Times New Roman" panose="02020603050405020304" pitchFamily="18" charset="0"/>
                        </a:rPr>
                        <a:t>Heart</a:t>
                      </a:r>
                      <a:r>
                        <a:rPr lang="en-US" sz="1000" spc="-55" dirty="0">
                          <a:effectLst/>
                          <a:latin typeface="Calibri" panose="020F0502020204030204" pitchFamily="34" charset="0"/>
                          <a:ea typeface="Calibri" panose="020F0502020204030204" pitchFamily="34" charset="0"/>
                          <a:cs typeface="Times New Roman" panose="02020603050405020304" pitchFamily="18" charset="0"/>
                        </a:rPr>
                        <a:t> </a:t>
                      </a:r>
                      <a:r>
                        <a:rPr lang="en-US" sz="1000" spc="-5" dirty="0">
                          <a:effectLst/>
                          <a:latin typeface="Calibri" panose="020F0502020204030204" pitchFamily="34" charset="0"/>
                          <a:ea typeface="Calibri" panose="020F0502020204030204" pitchFamily="34" charset="0"/>
                          <a:cs typeface="Times New Roman" panose="02020603050405020304" pitchFamily="18" charset="0"/>
                        </a:rPr>
                        <a:t>Disease</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9D9D9"/>
                    </a:solidFill>
                  </a:tcPr>
                </a:tc>
                <a:tc>
                  <a:txBody>
                    <a:bodyPr/>
                    <a:lstStyle/>
                    <a:p>
                      <a:pPr marL="96520" marR="0">
                        <a:lnSpc>
                          <a:spcPts val="1210"/>
                        </a:lnSpc>
                        <a:spcBef>
                          <a:spcPts val="895"/>
                        </a:spcBef>
                        <a:spcAft>
                          <a:spcPts val="0"/>
                        </a:spcAft>
                        <a:tabLst>
                          <a:tab pos="932180" algn="l"/>
                        </a:tabLst>
                      </a:pPr>
                      <a:r>
                        <a:rPr lang="en-US" sz="1000" spc="-5" dirty="0">
                          <a:effectLst/>
                          <a:latin typeface="Calibri" panose="020F0502020204030204" pitchFamily="34" charset="0"/>
                          <a:ea typeface="Calibri" panose="020F0502020204030204" pitchFamily="34" charset="0"/>
                          <a:cs typeface="Times New Roman" panose="02020603050405020304" pitchFamily="18" charset="0"/>
                        </a:rPr>
                        <a:t>Chest</a:t>
                      </a:r>
                      <a:r>
                        <a:rPr lang="en-US" sz="1000" spc="-15" dirty="0">
                          <a:effectLst/>
                          <a:latin typeface="Calibri" panose="020F0502020204030204" pitchFamily="34" charset="0"/>
                          <a:ea typeface="Calibri" panose="020F0502020204030204" pitchFamily="34" charset="0"/>
                          <a:cs typeface="Times New Roman" panose="02020603050405020304" pitchFamily="18" charset="0"/>
                        </a:rPr>
                        <a:t> </a:t>
                      </a:r>
                      <a:r>
                        <a:rPr lang="en-US" sz="1000" dirty="0">
                          <a:effectLst/>
                          <a:latin typeface="Calibri" panose="020F0502020204030204" pitchFamily="34" charset="0"/>
                          <a:ea typeface="Calibri" panose="020F0502020204030204" pitchFamily="34" charset="0"/>
                          <a:cs typeface="Times New Roman" panose="02020603050405020304" pitchFamily="18" charset="0"/>
                        </a:rPr>
                        <a:t>Pain</a:t>
                      </a:r>
                      <a:r>
                        <a:rPr lang="en-US" sz="1000" spc="-30" dirty="0">
                          <a:effectLst/>
                          <a:latin typeface="Calibri" panose="020F0502020204030204" pitchFamily="34" charset="0"/>
                          <a:ea typeface="Calibri" panose="020F0502020204030204" pitchFamily="34" charset="0"/>
                          <a:cs typeface="Times New Roman" panose="02020603050405020304" pitchFamily="18" charset="0"/>
                        </a:rPr>
                        <a:t> </a:t>
                      </a:r>
                      <a:r>
                        <a:rPr lang="en-US" sz="1000" dirty="0">
                          <a:effectLst/>
                          <a:latin typeface="Calibri" panose="020F0502020204030204" pitchFamily="34" charset="0"/>
                          <a:ea typeface="Calibri" panose="020F0502020204030204" pitchFamily="34" charset="0"/>
                          <a:cs typeface="Times New Roman" panose="02020603050405020304" pitchFamily="18" charset="0"/>
                        </a:rPr>
                        <a:t>-	</a:t>
                      </a:r>
                      <a:r>
                        <a:rPr lang="en-US" sz="1000" spc="-5" dirty="0">
                          <a:effectLst/>
                          <a:latin typeface="Calibri" panose="020F0502020204030204" pitchFamily="34" charset="0"/>
                          <a:ea typeface="Calibri" panose="020F0502020204030204" pitchFamily="34" charset="0"/>
                          <a:cs typeface="Times New Roman" panose="02020603050405020304" pitchFamily="18" charset="0"/>
                        </a:rPr>
                        <a:t>Abdominal</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07315" marR="0">
                        <a:lnSpc>
                          <a:spcPts val="1210"/>
                        </a:lnSpc>
                        <a:spcBef>
                          <a:spcPts val="0"/>
                        </a:spcBef>
                        <a:spcAft>
                          <a:spcPts val="0"/>
                        </a:spcAft>
                        <a:tabLst>
                          <a:tab pos="1101725" algn="l"/>
                        </a:tabLst>
                      </a:pPr>
                      <a:r>
                        <a:rPr lang="en-US" sz="1000" dirty="0">
                          <a:effectLst/>
                          <a:latin typeface="Calibri" panose="020F0502020204030204" pitchFamily="34" charset="0"/>
                          <a:ea typeface="Calibri" panose="020F0502020204030204" pitchFamily="34" charset="0"/>
                          <a:cs typeface="Times New Roman" panose="02020603050405020304" pitchFamily="18" charset="0"/>
                        </a:rPr>
                        <a:t>Noncardiac	Pain</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FFFFFF"/>
                      </a:solidFill>
                      <a:prstDash val="solid"/>
                      <a:round/>
                      <a:headEnd type="none" w="med" len="med"/>
                      <a:tailEnd type="none" w="med" len="med"/>
                    </a:lnL>
                    <a:lnR>
                      <a:no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9D9D9"/>
                    </a:solidFill>
                  </a:tcPr>
                </a:tc>
                <a:tc>
                  <a:txBody>
                    <a:bodyPr/>
                    <a:lstStyle/>
                    <a:p>
                      <a:pPr marL="0" marR="0">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a:t>
                      </a:r>
                    </a:p>
                  </a:txBody>
                  <a:tcPr marL="0" marR="0" marT="0" marB="0">
                    <a:lnL>
                      <a:noFill/>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9D9D9"/>
                    </a:solidFill>
                  </a:tcPr>
                </a:tc>
                <a:tc>
                  <a:txBody>
                    <a:bodyPr/>
                    <a:lstStyle/>
                    <a:p>
                      <a:pPr marL="0" marR="0" algn="ctr">
                        <a:lnSpc>
                          <a:spcPts val="1210"/>
                        </a:lnSpc>
                        <a:spcBef>
                          <a:spcPts val="895"/>
                        </a:spcBef>
                        <a:spcAft>
                          <a:spcPts val="0"/>
                        </a:spcAft>
                      </a:pPr>
                      <a:r>
                        <a:rPr lang="en-US" sz="1000" spc="-5" dirty="0">
                          <a:effectLst/>
                          <a:latin typeface="Calibri" panose="020F0502020204030204" pitchFamily="34" charset="0"/>
                          <a:ea typeface="Calibri" panose="020F0502020204030204" pitchFamily="34" charset="0"/>
                          <a:cs typeface="Times New Roman" panose="02020603050405020304" pitchFamily="18" charset="0"/>
                        </a:rPr>
                        <a:t>Neurological</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3175" marR="0" algn="ctr">
                        <a:lnSpc>
                          <a:spcPts val="1210"/>
                        </a:lnSpc>
                        <a:spcBef>
                          <a:spcPts val="0"/>
                        </a:spcBef>
                        <a:spcAft>
                          <a:spcPts val="0"/>
                        </a:spcAft>
                      </a:pPr>
                      <a:r>
                        <a:rPr lang="en-US" sz="1000" spc="-5" dirty="0">
                          <a:effectLst/>
                          <a:latin typeface="Calibri" panose="020F0502020204030204" pitchFamily="34" charset="0"/>
                          <a:ea typeface="Calibri" panose="020F0502020204030204" pitchFamily="34" charset="0"/>
                          <a:cs typeface="Times New Roman" panose="02020603050405020304" pitchFamily="18" charset="0"/>
                        </a:rPr>
                        <a:t>Disease</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9D9D9"/>
                    </a:solidFill>
                  </a:tcPr>
                </a:tc>
                <a:extLst>
                  <a:ext uri="{0D108BD9-81ED-4DB2-BD59-A6C34878D82A}">
                    <a16:rowId xmlns:a16="http://schemas.microsoft.com/office/drawing/2014/main" val="2479981003"/>
                  </a:ext>
                </a:extLst>
              </a:tr>
              <a:tr h="478882">
                <a:tc>
                  <a:txBody>
                    <a:bodyPr/>
                    <a:lstStyle/>
                    <a:p>
                      <a:pPr marL="0" marR="0">
                        <a:spcBef>
                          <a:spcPts val="35"/>
                        </a:spcBef>
                        <a:spcAft>
                          <a:spcPts val="0"/>
                        </a:spcAft>
                      </a:pPr>
                      <a:r>
                        <a:rPr lang="en-US" sz="1100" dirty="0">
                          <a:effectLst/>
                          <a:latin typeface="Calibri" panose="020F0502020204030204" pitchFamily="34" charset="0"/>
                          <a:ea typeface="Calibri" panose="020F0502020204030204" pitchFamily="34" charset="0"/>
                          <a:cs typeface="Calibri" panose="020F0502020204030204" pitchFamily="34" charset="0"/>
                        </a:rPr>
                        <a: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70180" marR="0">
                        <a:spcBef>
                          <a:spcPts val="0"/>
                        </a:spcBef>
                        <a:spcAft>
                          <a:spcPts val="0"/>
                        </a:spcAft>
                      </a:pPr>
                      <a:r>
                        <a:rPr lang="en-US" sz="1000" spc="-5" dirty="0">
                          <a:effectLst/>
                          <a:latin typeface="Calibri" panose="020F0502020204030204" pitchFamily="34" charset="0"/>
                          <a:ea typeface="Calibri" panose="020F0502020204030204" pitchFamily="34" charset="0"/>
                          <a:cs typeface="Times New Roman" panose="02020603050405020304" pitchFamily="18" charset="0"/>
                        </a:rPr>
                        <a:t>Cancer</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1F1F1"/>
                    </a:solidFill>
                  </a:tcPr>
                </a:tc>
                <a:tc>
                  <a:txBody>
                    <a:bodyPr/>
                    <a:lstStyle/>
                    <a:p>
                      <a:pPr marL="0" marR="0">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a:t>
                      </a:r>
                    </a:p>
                  </a:txBody>
                  <a:tcPr marL="0" marR="0"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1F1F1"/>
                    </a:solidFill>
                  </a:tcPr>
                </a:tc>
                <a:tc>
                  <a:txBody>
                    <a:bodyPr/>
                    <a:lstStyle/>
                    <a:p>
                      <a:pPr marL="193675" marR="191135" algn="ctr">
                        <a:lnSpc>
                          <a:spcPts val="1200"/>
                        </a:lnSpc>
                        <a:spcBef>
                          <a:spcPts val="290"/>
                        </a:spcBef>
                        <a:spcAft>
                          <a:spcPts val="0"/>
                        </a:spcAft>
                      </a:pPr>
                      <a:r>
                        <a:rPr lang="en-US" sz="1000" spc="-5" dirty="0">
                          <a:effectLst/>
                          <a:latin typeface="Calibri" panose="020F0502020204030204" pitchFamily="34" charset="0"/>
                          <a:ea typeface="Calibri" panose="020F0502020204030204" pitchFamily="34" charset="0"/>
                          <a:cs typeface="Times New Roman" panose="02020603050405020304" pitchFamily="18" charset="0"/>
                        </a:rPr>
                        <a:t>Oral</a:t>
                      </a:r>
                      <a:r>
                        <a:rPr lang="en-US" sz="1000" spc="-50" dirty="0">
                          <a:effectLst/>
                          <a:latin typeface="Calibri" panose="020F0502020204030204" pitchFamily="34" charset="0"/>
                          <a:ea typeface="Calibri" panose="020F0502020204030204" pitchFamily="34" charset="0"/>
                          <a:cs typeface="Times New Roman" panose="02020603050405020304" pitchFamily="18" charset="0"/>
                        </a:rPr>
                        <a:t> </a:t>
                      </a:r>
                      <a:r>
                        <a:rPr lang="en-US" sz="1000" dirty="0">
                          <a:effectLst/>
                          <a:latin typeface="Calibri" panose="020F0502020204030204" pitchFamily="34" charset="0"/>
                          <a:ea typeface="Calibri" panose="020F0502020204030204" pitchFamily="34" charset="0"/>
                          <a:cs typeface="Times New Roman" panose="02020603050405020304" pitchFamily="18" charset="0"/>
                        </a:rPr>
                        <a:t>and</a:t>
                      </a:r>
                      <a:r>
                        <a:rPr lang="en-US" sz="1000" spc="115" dirty="0">
                          <a:effectLst/>
                          <a:latin typeface="Calibri" panose="020F0502020204030204" pitchFamily="34" charset="0"/>
                          <a:ea typeface="Calibri" panose="020F0502020204030204" pitchFamily="34" charset="0"/>
                          <a:cs typeface="Times New Roman" panose="02020603050405020304" pitchFamily="18" charset="0"/>
                        </a:rPr>
                        <a:t> </a:t>
                      </a:r>
                      <a:r>
                        <a:rPr lang="en-US" sz="1000" spc="-5" dirty="0">
                          <a:effectLst/>
                          <a:latin typeface="Calibri" panose="020F0502020204030204" pitchFamily="34" charset="0"/>
                          <a:ea typeface="Calibri" panose="020F0502020204030204" pitchFamily="34" charset="0"/>
                          <a:cs typeface="Times New Roman" panose="02020603050405020304" pitchFamily="18" charset="0"/>
                        </a:rPr>
                        <a:t>Dental</a:t>
                      </a:r>
                      <a:r>
                        <a:rPr lang="en-US" sz="1000" spc="120" dirty="0">
                          <a:effectLst/>
                          <a:latin typeface="Calibri" panose="020F0502020204030204" pitchFamily="34" charset="0"/>
                          <a:ea typeface="Calibri" panose="020F0502020204030204" pitchFamily="34" charset="0"/>
                          <a:cs typeface="Times New Roman" panose="02020603050405020304" pitchFamily="18" charset="0"/>
                        </a:rPr>
                        <a:t> </a:t>
                      </a:r>
                      <a:r>
                        <a:rPr lang="en-US" sz="1000" spc="-5" dirty="0">
                          <a:effectLst/>
                          <a:latin typeface="Calibri" panose="020F0502020204030204" pitchFamily="34" charset="0"/>
                          <a:ea typeface="Calibri" panose="020F0502020204030204" pitchFamily="34" charset="0"/>
                          <a:cs typeface="Times New Roman" panose="02020603050405020304" pitchFamily="18" charset="0"/>
                        </a:rPr>
                        <a:t>Disease</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1F1F1"/>
                    </a:solidFill>
                  </a:tcPr>
                </a:tc>
                <a:tc>
                  <a:txBody>
                    <a:bodyPr/>
                    <a:lstStyle/>
                    <a:p>
                      <a:pPr marL="133350" marR="132715" indent="132080">
                        <a:lnSpc>
                          <a:spcPts val="1200"/>
                        </a:lnSpc>
                        <a:spcBef>
                          <a:spcPts val="890"/>
                        </a:spcBef>
                        <a:spcAft>
                          <a:spcPts val="0"/>
                        </a:spcAft>
                      </a:pPr>
                      <a:r>
                        <a:rPr lang="en-US" sz="1000" spc="-5" dirty="0">
                          <a:effectLst/>
                          <a:latin typeface="Calibri" panose="020F0502020204030204" pitchFamily="34" charset="0"/>
                          <a:ea typeface="Calibri" panose="020F0502020204030204" pitchFamily="34" charset="0"/>
                          <a:cs typeface="Times New Roman" panose="02020603050405020304" pitchFamily="18" charset="0"/>
                        </a:rPr>
                        <a:t>Major</a:t>
                      </a:r>
                      <a:r>
                        <a:rPr lang="en-US" sz="1000" spc="120" dirty="0">
                          <a:effectLst/>
                          <a:latin typeface="Calibri" panose="020F0502020204030204" pitchFamily="34" charset="0"/>
                          <a:ea typeface="Calibri" panose="020F0502020204030204" pitchFamily="34" charset="0"/>
                          <a:cs typeface="Times New Roman" panose="02020603050405020304" pitchFamily="18" charset="0"/>
                        </a:rPr>
                        <a:t> </a:t>
                      </a:r>
                      <a:r>
                        <a:rPr lang="en-US" sz="1000" spc="-5" dirty="0">
                          <a:effectLst/>
                          <a:latin typeface="Calibri" panose="020F0502020204030204" pitchFamily="34" charset="0"/>
                          <a:ea typeface="Calibri" panose="020F0502020204030204" pitchFamily="34" charset="0"/>
                          <a:cs typeface="Times New Roman" panose="02020603050405020304" pitchFamily="18" charset="0"/>
                        </a:rPr>
                        <a:t>Depression</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1F1F1"/>
                    </a:solidFill>
                  </a:tcPr>
                </a:tc>
                <a:tc>
                  <a:txBody>
                    <a:bodyPr/>
                    <a:lstStyle/>
                    <a:p>
                      <a:pPr marL="171450" marR="199390" indent="-108585">
                        <a:lnSpc>
                          <a:spcPct val="65000"/>
                        </a:lnSpc>
                        <a:spcBef>
                          <a:spcPts val="830"/>
                        </a:spcBef>
                        <a:spcAft>
                          <a:spcPts val="0"/>
                        </a:spcAft>
                        <a:tabLst>
                          <a:tab pos="944880" algn="l"/>
                        </a:tabLst>
                      </a:pPr>
                      <a:r>
                        <a:rPr lang="en-US" sz="1000" spc="-5" dirty="0">
                          <a:effectLst/>
                          <a:latin typeface="Calibri" panose="020F0502020204030204" pitchFamily="34" charset="0"/>
                          <a:ea typeface="Calibri" panose="020F0502020204030204" pitchFamily="34" charset="0"/>
                          <a:cs typeface="Times New Roman" panose="02020603050405020304" pitchFamily="18" charset="0"/>
                        </a:rPr>
                        <a:t>Urinary</a:t>
                      </a:r>
                      <a:r>
                        <a:rPr lang="en-US" sz="1000" spc="-20" dirty="0">
                          <a:effectLst/>
                          <a:latin typeface="Calibri" panose="020F0502020204030204" pitchFamily="34" charset="0"/>
                          <a:ea typeface="Calibri" panose="020F0502020204030204" pitchFamily="34" charset="0"/>
                          <a:cs typeface="Times New Roman" panose="02020603050405020304" pitchFamily="18" charset="0"/>
                        </a:rPr>
                        <a:t> </a:t>
                      </a:r>
                      <a:r>
                        <a:rPr lang="en-US" sz="1000" spc="-5" dirty="0">
                          <a:effectLst/>
                          <a:latin typeface="Calibri" panose="020F0502020204030204" pitchFamily="34" charset="0"/>
                          <a:ea typeface="Calibri" panose="020F0502020204030204" pitchFamily="34" charset="0"/>
                          <a:cs typeface="Times New Roman" panose="02020603050405020304" pitchFamily="18" charset="0"/>
                        </a:rPr>
                        <a:t>Tract	</a:t>
                      </a:r>
                      <a:r>
                        <a:rPr lang="en-US" sz="1000" dirty="0">
                          <a:effectLst/>
                          <a:latin typeface="Calibri" panose="020F0502020204030204" pitchFamily="34" charset="0"/>
                          <a:ea typeface="Calibri" panose="020F0502020204030204" pitchFamily="34" charset="0"/>
                          <a:cs typeface="Times New Roman" panose="02020603050405020304" pitchFamily="18" charset="0"/>
                        </a:rPr>
                        <a:t>Open or</a:t>
                      </a:r>
                      <a:r>
                        <a:rPr lang="en-US" sz="1000" spc="110" dirty="0">
                          <a:effectLst/>
                          <a:latin typeface="Calibri" panose="020F0502020204030204" pitchFamily="34" charset="0"/>
                          <a:ea typeface="Calibri" panose="020F0502020204030204" pitchFamily="34" charset="0"/>
                          <a:cs typeface="Times New Roman" panose="02020603050405020304" pitchFamily="18" charset="0"/>
                        </a:rPr>
                        <a:t> </a:t>
                      </a:r>
                      <a:r>
                        <a:rPr lang="en-US" sz="1000" spc="-5" dirty="0">
                          <a:effectLst/>
                          <a:latin typeface="Calibri" panose="020F0502020204030204" pitchFamily="34" charset="0"/>
                          <a:ea typeface="Calibri" panose="020F0502020204030204" pitchFamily="34" charset="0"/>
                          <a:cs typeface="Times New Roman" panose="02020603050405020304" pitchFamily="18" charset="0"/>
                        </a:rPr>
                        <a:t>Infection	Superficial</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998220" marR="0">
                        <a:lnSpc>
                          <a:spcPts val="895"/>
                        </a:lnSpc>
                        <a:spcBef>
                          <a:spcPts val="0"/>
                        </a:spcBef>
                        <a:spcAft>
                          <a:spcPts val="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Wounds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FFFFFF"/>
                      </a:solidFill>
                      <a:prstDash val="solid"/>
                      <a:round/>
                      <a:headEnd type="none" w="med" len="med"/>
                      <a:tailEnd type="none" w="med" len="med"/>
                    </a:lnL>
                    <a:lnR>
                      <a:no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1F1F1"/>
                    </a:solidFill>
                  </a:tcPr>
                </a:tc>
                <a:tc>
                  <a:txBody>
                    <a:bodyPr/>
                    <a:lstStyle/>
                    <a:p>
                      <a:pPr marL="0" marR="0">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a:t>
                      </a:r>
                    </a:p>
                  </a:txBody>
                  <a:tcPr marL="0" marR="0" marT="0" marB="0">
                    <a:lnL>
                      <a:noFill/>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1F1F1"/>
                    </a:solidFill>
                  </a:tcPr>
                </a:tc>
                <a:tc>
                  <a:txBody>
                    <a:bodyPr/>
                    <a:lstStyle/>
                    <a:p>
                      <a:pPr marL="0" marR="0">
                        <a:spcBef>
                          <a:spcPts val="35"/>
                        </a:spcBef>
                        <a:spcAft>
                          <a:spcPts val="0"/>
                        </a:spcAft>
                      </a:pPr>
                      <a:r>
                        <a:rPr lang="en-US" sz="1100" dirty="0">
                          <a:effectLst/>
                          <a:latin typeface="Calibri" panose="020F0502020204030204" pitchFamily="34" charset="0"/>
                          <a:ea typeface="Calibri" panose="020F0502020204030204" pitchFamily="34" charset="0"/>
                          <a:cs typeface="Calibri" panose="020F0502020204030204" pitchFamily="34" charset="0"/>
                        </a:rPr>
                        <a: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04775" marR="0">
                        <a:spcBef>
                          <a:spcPts val="0"/>
                        </a:spcBef>
                        <a:spcAft>
                          <a:spcPts val="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Lung</a:t>
                      </a:r>
                      <a:r>
                        <a:rPr lang="en-US" sz="1000" spc="-60" dirty="0">
                          <a:effectLst/>
                          <a:latin typeface="Calibri" panose="020F0502020204030204" pitchFamily="34" charset="0"/>
                          <a:ea typeface="Calibri" panose="020F0502020204030204" pitchFamily="34" charset="0"/>
                          <a:cs typeface="Times New Roman" panose="02020603050405020304" pitchFamily="18" charset="0"/>
                        </a:rPr>
                        <a:t> </a:t>
                      </a:r>
                      <a:r>
                        <a:rPr lang="en-US" sz="1000" spc="-5" dirty="0">
                          <a:effectLst/>
                          <a:latin typeface="Calibri" panose="020F0502020204030204" pitchFamily="34" charset="0"/>
                          <a:ea typeface="Calibri" panose="020F0502020204030204" pitchFamily="34" charset="0"/>
                          <a:cs typeface="Times New Roman" panose="02020603050405020304" pitchFamily="18" charset="0"/>
                        </a:rPr>
                        <a:t>Disease</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1F1F1"/>
                    </a:solidFill>
                  </a:tcPr>
                </a:tc>
                <a:extLst>
                  <a:ext uri="{0D108BD9-81ED-4DB2-BD59-A6C34878D82A}">
                    <a16:rowId xmlns:a16="http://schemas.microsoft.com/office/drawing/2014/main" val="514875496"/>
                  </a:ext>
                </a:extLst>
              </a:tr>
              <a:tr h="611905">
                <a:tc>
                  <a:txBody>
                    <a:bodyPr/>
                    <a:lstStyle/>
                    <a:p>
                      <a:pPr marL="0" marR="0">
                        <a:spcBef>
                          <a:spcPts val="25"/>
                        </a:spcBef>
                        <a:spcAft>
                          <a:spcPts val="0"/>
                        </a:spcAft>
                      </a:pPr>
                      <a:r>
                        <a:rPr lang="en-US" sz="1100" dirty="0">
                          <a:effectLst/>
                          <a:latin typeface="Calibri" panose="020F0502020204030204" pitchFamily="34" charset="0"/>
                          <a:ea typeface="Calibri" panose="020F0502020204030204" pitchFamily="34" charset="0"/>
                          <a:cs typeface="Calibri" panose="020F0502020204030204" pitchFamily="34" charset="0"/>
                        </a:rPr>
                        <a: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51765" marR="151765" indent="50165">
                        <a:lnSpc>
                          <a:spcPts val="1200"/>
                        </a:lnSpc>
                        <a:spcBef>
                          <a:spcPts val="0"/>
                        </a:spcBef>
                        <a:spcAft>
                          <a:spcPts val="0"/>
                        </a:spcAft>
                      </a:pPr>
                      <a:r>
                        <a:rPr lang="en-US" sz="1000" spc="-5" dirty="0">
                          <a:effectLst/>
                          <a:latin typeface="Calibri" panose="020F0502020204030204" pitchFamily="34" charset="0"/>
                          <a:ea typeface="Calibri" panose="020F0502020204030204" pitchFamily="34" charset="0"/>
                          <a:cs typeface="Times New Roman" panose="02020603050405020304" pitchFamily="18" charset="0"/>
                        </a:rPr>
                        <a:t>Heart</a:t>
                      </a:r>
                      <a:r>
                        <a:rPr lang="en-US" sz="1000" spc="120" dirty="0">
                          <a:effectLst/>
                          <a:latin typeface="Calibri" panose="020F0502020204030204" pitchFamily="34" charset="0"/>
                          <a:ea typeface="Calibri" panose="020F0502020204030204" pitchFamily="34" charset="0"/>
                          <a:cs typeface="Times New Roman" panose="02020603050405020304" pitchFamily="18" charset="0"/>
                        </a:rPr>
                        <a:t> </a:t>
                      </a:r>
                      <a:r>
                        <a:rPr lang="en-US" sz="1000" spc="-5" dirty="0">
                          <a:effectLst/>
                          <a:latin typeface="Calibri" panose="020F0502020204030204" pitchFamily="34" charset="0"/>
                          <a:ea typeface="Calibri" panose="020F0502020204030204" pitchFamily="34" charset="0"/>
                          <a:cs typeface="Times New Roman" panose="02020603050405020304" pitchFamily="18" charset="0"/>
                        </a:rPr>
                        <a:t>Disease</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1F1F1"/>
                    </a:solidFill>
                  </a:tcPr>
                </a:tc>
                <a:tc>
                  <a:txBody>
                    <a:bodyPr/>
                    <a:lstStyle/>
                    <a:p>
                      <a:pPr marL="0" marR="0">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a:t>
                      </a:r>
                    </a:p>
                  </a:txBody>
                  <a:tcPr marL="0" marR="0"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1F1F1"/>
                    </a:solidFill>
                  </a:tcPr>
                </a:tc>
                <a:tc>
                  <a:txBody>
                    <a:bodyPr/>
                    <a:lstStyle/>
                    <a:p>
                      <a:pPr marL="0" marR="0">
                        <a:spcBef>
                          <a:spcPts val="0"/>
                        </a:spcBef>
                        <a:spcAft>
                          <a:spcPts val="0"/>
                        </a:spcAft>
                      </a:pPr>
                      <a:r>
                        <a:rPr lang="en-US" sz="1000" dirty="0">
                          <a:effectLst/>
                          <a:latin typeface="Calibri" panose="020F0502020204030204" pitchFamily="34" charset="0"/>
                          <a:ea typeface="Calibri" panose="020F0502020204030204" pitchFamily="34" charset="0"/>
                          <a:cs typeface="Calibri" panose="020F0502020204030204" pitchFamily="34" charset="0"/>
                        </a:rPr>
                        <a: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247015" marR="0">
                        <a:spcBef>
                          <a:spcPts val="880"/>
                        </a:spcBef>
                        <a:spcAft>
                          <a:spcPts val="0"/>
                        </a:spcAft>
                      </a:pPr>
                      <a:r>
                        <a:rPr lang="en-US" sz="1000" spc="-5" dirty="0">
                          <a:effectLst/>
                          <a:latin typeface="Calibri" panose="020F0502020204030204" pitchFamily="34" charset="0"/>
                          <a:ea typeface="Calibri" panose="020F0502020204030204" pitchFamily="34" charset="0"/>
                          <a:cs typeface="Times New Roman" panose="02020603050405020304" pitchFamily="18" charset="0"/>
                        </a:rPr>
                        <a:t>COVID</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1F1F1"/>
                    </a:solidFill>
                  </a:tcPr>
                </a:tc>
                <a:tc>
                  <a:txBody>
                    <a:bodyPr/>
                    <a:lstStyle/>
                    <a:p>
                      <a:pPr marL="0" marR="0">
                        <a:spcBef>
                          <a:spcPts val="0"/>
                        </a:spcBef>
                        <a:spcAft>
                          <a:spcPts val="0"/>
                        </a:spcAft>
                      </a:pPr>
                      <a:r>
                        <a:rPr lang="en-US" sz="1000" dirty="0">
                          <a:effectLst/>
                          <a:latin typeface="Calibri" panose="020F0502020204030204" pitchFamily="34" charset="0"/>
                          <a:ea typeface="Calibri" panose="020F0502020204030204" pitchFamily="34" charset="0"/>
                          <a:cs typeface="Calibri" panose="020F0502020204030204" pitchFamily="34" charset="0"/>
                        </a:rPr>
                        <a: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95580" marR="0">
                        <a:spcBef>
                          <a:spcPts val="880"/>
                        </a:spcBef>
                        <a:spcAft>
                          <a:spcPts val="0"/>
                        </a:spcAft>
                      </a:pPr>
                      <a:r>
                        <a:rPr lang="en-US" sz="1000" spc="-5" dirty="0">
                          <a:effectLst/>
                          <a:latin typeface="Calibri" panose="020F0502020204030204" pitchFamily="34" charset="0"/>
                          <a:ea typeface="Calibri" panose="020F0502020204030204" pitchFamily="34" charset="0"/>
                          <a:cs typeface="Times New Roman" panose="02020603050405020304" pitchFamily="18" charset="0"/>
                        </a:rPr>
                        <a:t>Diabetes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1F1F1"/>
                    </a:solidFill>
                  </a:tcPr>
                </a:tc>
                <a:tc>
                  <a:txBody>
                    <a:bodyPr/>
                    <a:lstStyle/>
                    <a:p>
                      <a:pPr marL="142240" marR="0">
                        <a:lnSpc>
                          <a:spcPts val="1210"/>
                        </a:lnSpc>
                        <a:spcBef>
                          <a:spcPts val="300"/>
                        </a:spcBef>
                        <a:spcAft>
                          <a:spcPts val="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Bronchitis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302260" marR="0">
                        <a:lnSpc>
                          <a:spcPts val="1500"/>
                        </a:lnSpc>
                        <a:spcBef>
                          <a:spcPts val="0"/>
                        </a:spcBef>
                        <a:spcAft>
                          <a:spcPts val="0"/>
                        </a:spcAft>
                        <a:tabLst>
                          <a:tab pos="1056005" algn="l"/>
                        </a:tabLst>
                      </a:pPr>
                      <a:r>
                        <a:rPr lang="en-US" sz="1000" dirty="0">
                          <a:effectLst/>
                          <a:latin typeface="Calibri" panose="020F0502020204030204" pitchFamily="34" charset="0"/>
                          <a:ea typeface="Calibri" panose="020F0502020204030204" pitchFamily="34" charset="0"/>
                          <a:cs typeface="Times New Roman" panose="02020603050405020304" pitchFamily="18" charset="0"/>
                        </a:rPr>
                        <a:t>and	</a:t>
                      </a:r>
                      <a:r>
                        <a:rPr lang="en-US" sz="1000" spc="-5" dirty="0">
                          <a:effectLst/>
                          <a:latin typeface="Calibri" panose="020F0502020204030204" pitchFamily="34" charset="0"/>
                          <a:ea typeface="Calibri" panose="020F0502020204030204" pitchFamily="34" charset="0"/>
                          <a:cs typeface="Times New Roman" panose="02020603050405020304" pitchFamily="18" charset="0"/>
                        </a:rPr>
                        <a:t>Sepsis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0" marR="880745" algn="ctr">
                        <a:lnSpc>
                          <a:spcPts val="900"/>
                        </a:lnSpc>
                        <a:spcBef>
                          <a:spcPts val="0"/>
                        </a:spcBef>
                        <a:spcAft>
                          <a:spcPts val="0"/>
                        </a:spcAft>
                      </a:pPr>
                      <a:r>
                        <a:rPr lang="en-US" sz="1000" spc="-5" dirty="0">
                          <a:effectLst/>
                          <a:latin typeface="Calibri" panose="020F0502020204030204" pitchFamily="34" charset="0"/>
                          <a:ea typeface="Calibri" panose="020F0502020204030204" pitchFamily="34" charset="0"/>
                          <a:cs typeface="Times New Roman" panose="02020603050405020304" pitchFamily="18" charset="0"/>
                        </a:rPr>
                        <a:t>Respiratory</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0" marR="880110" algn="ctr">
                        <a:lnSpc>
                          <a:spcPts val="1210"/>
                        </a:lnSpc>
                        <a:spcBef>
                          <a:spcPts val="0"/>
                        </a:spcBef>
                        <a:spcAft>
                          <a:spcPts val="0"/>
                        </a:spcAft>
                      </a:pPr>
                      <a:r>
                        <a:rPr lang="en-US" sz="1000" spc="-5" dirty="0">
                          <a:effectLst/>
                          <a:latin typeface="Calibri" panose="020F0502020204030204" pitchFamily="34" charset="0"/>
                          <a:ea typeface="Calibri" panose="020F0502020204030204" pitchFamily="34" charset="0"/>
                          <a:cs typeface="Times New Roman" panose="02020603050405020304" pitchFamily="18" charset="0"/>
                        </a:rPr>
                        <a:t>Disease</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FFFFFF"/>
                      </a:solidFill>
                      <a:prstDash val="solid"/>
                      <a:round/>
                      <a:headEnd type="none" w="med" len="med"/>
                      <a:tailEnd type="none" w="med" len="med"/>
                    </a:lnL>
                    <a:lnR>
                      <a:no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1F1F1"/>
                    </a:solidFill>
                  </a:tcPr>
                </a:tc>
                <a:tc>
                  <a:txBody>
                    <a:bodyPr/>
                    <a:lstStyle/>
                    <a:p>
                      <a:pPr marL="0" marR="0">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a:t>
                      </a:r>
                    </a:p>
                  </a:txBody>
                  <a:tcPr marL="0" marR="0" marT="0" marB="0">
                    <a:lnL>
                      <a:noFill/>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1F1F1"/>
                    </a:solidFill>
                  </a:tcPr>
                </a:tc>
                <a:tc>
                  <a:txBody>
                    <a:bodyPr/>
                    <a:lstStyle/>
                    <a:p>
                      <a:pPr marL="0" marR="0">
                        <a:spcBef>
                          <a:spcPts val="25"/>
                        </a:spcBef>
                        <a:spcAft>
                          <a:spcPts val="0"/>
                        </a:spcAft>
                      </a:pPr>
                      <a:r>
                        <a:rPr lang="en-US" sz="1100" dirty="0">
                          <a:effectLst/>
                          <a:latin typeface="Calibri" panose="020F0502020204030204" pitchFamily="34" charset="0"/>
                          <a:ea typeface="Calibri" panose="020F0502020204030204" pitchFamily="34" charset="0"/>
                          <a:cs typeface="Calibri" panose="020F0502020204030204" pitchFamily="34" charset="0"/>
                        </a:rPr>
                        <a: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44145" marR="101600" indent="-41275">
                        <a:lnSpc>
                          <a:spcPts val="1200"/>
                        </a:lnSpc>
                        <a:spcBef>
                          <a:spcPts val="0"/>
                        </a:spcBef>
                        <a:spcAft>
                          <a:spcPts val="0"/>
                        </a:spcAft>
                      </a:pPr>
                      <a:r>
                        <a:rPr lang="en-US" sz="1000" spc="-5" dirty="0">
                          <a:effectLst/>
                          <a:latin typeface="Calibri" panose="020F0502020204030204" pitchFamily="34" charset="0"/>
                          <a:ea typeface="Calibri" panose="020F0502020204030204" pitchFamily="34" charset="0"/>
                          <a:cs typeface="Times New Roman" panose="02020603050405020304" pitchFamily="18" charset="0"/>
                        </a:rPr>
                        <a:t>Diarrhea</a:t>
                      </a:r>
                      <a:r>
                        <a:rPr lang="en-US" sz="1000" spc="-65" dirty="0">
                          <a:effectLst/>
                          <a:latin typeface="Calibri" panose="020F0502020204030204" pitchFamily="34" charset="0"/>
                          <a:ea typeface="Calibri" panose="020F0502020204030204" pitchFamily="34" charset="0"/>
                          <a:cs typeface="Times New Roman" panose="02020603050405020304" pitchFamily="18" charset="0"/>
                        </a:rPr>
                        <a:t> </a:t>
                      </a:r>
                      <a:r>
                        <a:rPr lang="en-US" sz="1000" dirty="0">
                          <a:effectLst/>
                          <a:latin typeface="Calibri" panose="020F0502020204030204" pitchFamily="34" charset="0"/>
                          <a:ea typeface="Calibri" panose="020F0502020204030204" pitchFamily="34" charset="0"/>
                          <a:cs typeface="Times New Roman" panose="02020603050405020304" pitchFamily="18" charset="0"/>
                        </a:rPr>
                        <a:t>and</a:t>
                      </a:r>
                      <a:r>
                        <a:rPr lang="en-US" sz="1000" spc="120" dirty="0">
                          <a:effectLst/>
                          <a:latin typeface="Calibri" panose="020F0502020204030204" pitchFamily="34" charset="0"/>
                          <a:ea typeface="Calibri" panose="020F0502020204030204" pitchFamily="34" charset="0"/>
                          <a:cs typeface="Times New Roman" panose="02020603050405020304" pitchFamily="18" charset="0"/>
                        </a:rPr>
                        <a:t> </a:t>
                      </a:r>
                      <a:r>
                        <a:rPr lang="en-US" sz="1000" spc="-5" dirty="0">
                          <a:effectLst/>
                          <a:latin typeface="Calibri" panose="020F0502020204030204" pitchFamily="34" charset="0"/>
                          <a:ea typeface="Calibri" panose="020F0502020204030204" pitchFamily="34" charset="0"/>
                          <a:cs typeface="Times New Roman" panose="02020603050405020304" pitchFamily="18" charset="0"/>
                        </a:rPr>
                        <a:t>Pneumonia</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1F1F1"/>
                    </a:solidFill>
                  </a:tcPr>
                </a:tc>
                <a:extLst>
                  <a:ext uri="{0D108BD9-81ED-4DB2-BD59-A6C34878D82A}">
                    <a16:rowId xmlns:a16="http://schemas.microsoft.com/office/drawing/2014/main" val="1757967316"/>
                  </a:ext>
                </a:extLst>
              </a:tr>
            </a:tbl>
          </a:graphicData>
        </a:graphic>
      </p:graphicFrame>
    </p:spTree>
    <p:extLst>
      <p:ext uri="{BB962C8B-B14F-4D97-AF65-F5344CB8AC3E}">
        <p14:creationId xmlns:p14="http://schemas.microsoft.com/office/powerpoint/2010/main" val="642301126"/>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266</TotalTime>
  <Words>1333</Words>
  <Application>Microsoft Office PowerPoint</Application>
  <PresentationFormat>Widescreen</PresentationFormat>
  <Paragraphs>157</Paragraphs>
  <Slides>13</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13</vt:i4>
      </vt:variant>
    </vt:vector>
  </HeadingPairs>
  <TitlesOfParts>
    <vt:vector size="18" baseType="lpstr">
      <vt:lpstr>Arial</vt:lpstr>
      <vt:lpstr>Calibri</vt:lpstr>
      <vt:lpstr>Trebuchet MS</vt:lpstr>
      <vt:lpstr>Wingdings 3</vt:lpstr>
      <vt:lpstr>Facet</vt:lpstr>
      <vt:lpstr>   2021 Community Health Needs Assessment</vt:lpstr>
      <vt:lpstr>Overview and Purpose</vt:lpstr>
      <vt:lpstr>Summary </vt:lpstr>
      <vt:lpstr>Strategies</vt:lpstr>
      <vt:lpstr>Community Partners</vt:lpstr>
      <vt:lpstr>Methods of Assessment</vt:lpstr>
      <vt:lpstr>Methods of Assessment</vt:lpstr>
      <vt:lpstr>Findings of Assessment</vt:lpstr>
      <vt:lpstr>Prioritization of Health Needs Process </vt:lpstr>
      <vt:lpstr>Obstacles and Barriers</vt:lpstr>
      <vt:lpstr>Conclusions</vt:lpstr>
      <vt:lpstr>References</vt:lpstr>
      <vt:lpstr>References continued</vt:lpstr>
    </vt:vector>
  </TitlesOfParts>
  <Company>HP Inc.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2021 Community Health Needs Assessment</dc:title>
  <dc:creator>Lisa Ambuehl</dc:creator>
  <cp:lastModifiedBy>Stephanie DeMay</cp:lastModifiedBy>
  <cp:revision>14</cp:revision>
  <dcterms:created xsi:type="dcterms:W3CDTF">2022-04-26T15:11:09Z</dcterms:created>
  <dcterms:modified xsi:type="dcterms:W3CDTF">2022-04-28T16:21:25Z</dcterms:modified>
</cp:coreProperties>
</file>