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9" r:id="rId3"/>
    <p:sldId id="262" r:id="rId4"/>
    <p:sldId id="261" r:id="rId5"/>
    <p:sldId id="263" r:id="rId6"/>
    <p:sldId id="265" r:id="rId7"/>
    <p:sldId id="266" r:id="rId8"/>
    <p:sldId id="267" r:id="rId9"/>
    <p:sldId id="268" r:id="rId10"/>
    <p:sldId id="269" r:id="rId11"/>
    <p:sldId id="270" r:id="rId12"/>
    <p:sldId id="271" r:id="rId13"/>
    <p:sldId id="272" r:id="rId14"/>
    <p:sldId id="273" r:id="rId15"/>
    <p:sldId id="275" r:id="rId16"/>
    <p:sldId id="274" r:id="rId17"/>
    <p:sldId id="27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1" autoAdjust="0"/>
  </p:normalViewPr>
  <p:slideViewPr>
    <p:cSldViewPr snapToGrid="0">
      <p:cViewPr varScale="1">
        <p:scale>
          <a:sx n="109" d="100"/>
          <a:sy n="109" d="100"/>
        </p:scale>
        <p:origin x="816"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F60B21-4231-4540-A040-DB7AED25CE04}" type="datetimeFigureOut">
              <a:rPr lang="en-US" smtClean="0"/>
              <a:t>4/28/2022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1FCF90E-8511-46B9-B7CC-CA0B92185C77}" type="slidenum">
              <a:rPr lang="en-US" smtClean="0"/>
              <a:t>‹#›</a:t>
            </a:fld>
            <a:endParaRPr lang="en-US"/>
          </a:p>
        </p:txBody>
      </p:sp>
    </p:spTree>
    <p:extLst>
      <p:ext uri="{BB962C8B-B14F-4D97-AF65-F5344CB8AC3E}">
        <p14:creationId xmlns:p14="http://schemas.microsoft.com/office/powerpoint/2010/main" val="715688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546D144-9D21-42AF-8E40-F1D1E53FA407}" type="datetimeFigureOut">
              <a:rPr lang="en-US" smtClean="0"/>
              <a:t>4/28/2022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0C05A7E-DB72-4311-A411-4B594579A3D6}" type="slidenum">
              <a:rPr lang="en-US" smtClean="0"/>
              <a:t>‹#›</a:t>
            </a:fld>
            <a:endParaRPr lang="en-US"/>
          </a:p>
        </p:txBody>
      </p:sp>
    </p:spTree>
    <p:extLst>
      <p:ext uri="{BB962C8B-B14F-4D97-AF65-F5344CB8AC3E}">
        <p14:creationId xmlns:p14="http://schemas.microsoft.com/office/powerpoint/2010/main" val="311818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Emily Bailey, Director of Clinical Operations at Taylorville</a:t>
            </a:r>
            <a:r>
              <a:rPr lang="en-US" baseline="0" dirty="0"/>
              <a:t> Memorial Hospital, an affiliate of Memorial Health.</a:t>
            </a:r>
          </a:p>
          <a:p>
            <a:r>
              <a:rPr lang="en-US" baseline="0" dirty="0"/>
              <a:t>I worked with the team at TMH on two, very parallel projects, of implementing both Suicide and Fall prevention policies by developing risk assessments.</a:t>
            </a:r>
          </a:p>
        </p:txBody>
      </p:sp>
      <p:sp>
        <p:nvSpPr>
          <p:cNvPr id="4" name="Slide Number Placeholder 3"/>
          <p:cNvSpPr>
            <a:spLocks noGrp="1"/>
          </p:cNvSpPr>
          <p:nvPr>
            <p:ph type="sldNum" sz="quarter" idx="10"/>
          </p:nvPr>
        </p:nvSpPr>
        <p:spPr/>
        <p:txBody>
          <a:bodyPr/>
          <a:lstStyle/>
          <a:p>
            <a:fld id="{20C05A7E-DB72-4311-A411-4B594579A3D6}" type="slidenum">
              <a:rPr lang="en-US" smtClean="0"/>
              <a:t>1</a:t>
            </a:fld>
            <a:endParaRPr lang="en-US"/>
          </a:p>
        </p:txBody>
      </p:sp>
    </p:spTree>
    <p:extLst>
      <p:ext uri="{BB962C8B-B14F-4D97-AF65-F5344CB8AC3E}">
        <p14:creationId xmlns:p14="http://schemas.microsoft.com/office/powerpoint/2010/main" val="369853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policy is screenshotted here and includes our scope, objective, and policies and procedures.  </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10</a:t>
            </a:fld>
            <a:endParaRPr lang="en-US"/>
          </a:p>
        </p:txBody>
      </p:sp>
    </p:spTree>
    <p:extLst>
      <p:ext uri="{BB962C8B-B14F-4D97-AF65-F5344CB8AC3E}">
        <p14:creationId xmlns:p14="http://schemas.microsoft.com/office/powerpoint/2010/main" val="91672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in the policy,</a:t>
            </a:r>
            <a:r>
              <a:rPr lang="en-US" baseline="0" dirty="0"/>
              <a:t> we provided the Columbia Suicide Severity Rating Scale, which is used to determine risk status and the TMH department risk assessment assignment.</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11</a:t>
            </a:fld>
            <a:endParaRPr lang="en-US"/>
          </a:p>
        </p:txBody>
      </p:sp>
    </p:spTree>
    <p:extLst>
      <p:ext uri="{BB962C8B-B14F-4D97-AF65-F5344CB8AC3E}">
        <p14:creationId xmlns:p14="http://schemas.microsoft.com/office/powerpoint/2010/main" val="41819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outpatient therapy department</a:t>
            </a:r>
            <a:r>
              <a:rPr lang="en-US" baseline="0" dirty="0"/>
              <a:t> has patient complete a quick, less than one page, intake form upon initial evaluation.  These three questions are part of that intake form.</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12</a:t>
            </a:fld>
            <a:endParaRPr lang="en-US"/>
          </a:p>
        </p:txBody>
      </p:sp>
    </p:spTree>
    <p:extLst>
      <p:ext uri="{BB962C8B-B14F-4D97-AF65-F5344CB8AC3E}">
        <p14:creationId xmlns:p14="http://schemas.microsoft.com/office/powerpoint/2010/main" val="294023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therapist evaluating the patient will review the responses on the intake</a:t>
            </a:r>
            <a:r>
              <a:rPr lang="en-US" baseline="0" dirty="0"/>
              <a:t> form </a:t>
            </a:r>
            <a:r>
              <a:rPr lang="en-US" dirty="0"/>
              <a:t>and,</a:t>
            </a:r>
            <a:r>
              <a:rPr lang="en-US" baseline="0" dirty="0"/>
              <a:t> if indicated, continue on to the next portion of the Columbia Suicide Severity Rating Scale.</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13</a:t>
            </a:fld>
            <a:endParaRPr lang="en-US"/>
          </a:p>
        </p:txBody>
      </p:sp>
    </p:spTree>
    <p:extLst>
      <p:ext uri="{BB962C8B-B14F-4D97-AF65-F5344CB8AC3E}">
        <p14:creationId xmlns:p14="http://schemas.microsoft.com/office/powerpoint/2010/main" val="18454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 patient is determined to be at risk of suicide, the therapy colleagues use this mitigation strategy matrix to provide support and follow-up with the proper, licensed personnel.  </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14</a:t>
            </a:fld>
            <a:endParaRPr lang="en-US"/>
          </a:p>
        </p:txBody>
      </p:sp>
    </p:spTree>
    <p:extLst>
      <p:ext uri="{BB962C8B-B14F-4D97-AF65-F5344CB8AC3E}">
        <p14:creationId xmlns:p14="http://schemas.microsoft.com/office/powerpoint/2010/main" val="88253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provided high</a:t>
            </a:r>
            <a:r>
              <a:rPr lang="en-US" baseline="0" dirty="0"/>
              <a:t> level education to all outpatient colleagues, to be sure colleagues are familiar with the Columbia Suicide Severity Rating Scale, can speak to our policy, and know our local and national resources.</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15</a:t>
            </a:fld>
            <a:endParaRPr lang="en-US"/>
          </a:p>
        </p:txBody>
      </p:sp>
    </p:spTree>
    <p:extLst>
      <p:ext uri="{BB962C8B-B14F-4D97-AF65-F5344CB8AC3E}">
        <p14:creationId xmlns:p14="http://schemas.microsoft.com/office/powerpoint/2010/main" val="399706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control phase, we will continue frequent pulse checks with our therapy colleagues to ensure comfort with this new process,</a:t>
            </a:r>
            <a:r>
              <a:rPr lang="en-US" baseline="0" dirty="0"/>
              <a:t> we will complete chart audits to ensure adherence.</a:t>
            </a:r>
          </a:p>
          <a:p>
            <a:r>
              <a:rPr lang="en-US" baseline="0" dirty="0"/>
              <a:t>This departmental questionnaire will be completed annually in all outpatient departments.</a:t>
            </a:r>
          </a:p>
          <a:p>
            <a:r>
              <a:rPr lang="en-US" baseline="0" dirty="0"/>
              <a:t>We will be seeking consultative feedback upon our May 4</a:t>
            </a:r>
            <a:r>
              <a:rPr lang="en-US" baseline="30000" dirty="0"/>
              <a:t>th</a:t>
            </a:r>
            <a:r>
              <a:rPr lang="en-US" baseline="0" dirty="0"/>
              <a:t> &amp; 5</a:t>
            </a:r>
            <a:r>
              <a:rPr lang="en-US" baseline="30000" dirty="0"/>
              <a:t>th</a:t>
            </a:r>
            <a:r>
              <a:rPr lang="en-US" baseline="0" dirty="0"/>
              <a:t> </a:t>
            </a:r>
            <a:r>
              <a:rPr lang="en-US" baseline="0" dirty="0" err="1"/>
              <a:t>Vizient</a:t>
            </a:r>
            <a:r>
              <a:rPr lang="en-US" baseline="0" dirty="0"/>
              <a:t> Mock Survey.</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16</a:t>
            </a:fld>
            <a:endParaRPr lang="en-US"/>
          </a:p>
        </p:txBody>
      </p:sp>
    </p:spTree>
    <p:extLst>
      <p:ext uri="{BB962C8B-B14F-4D97-AF65-F5344CB8AC3E}">
        <p14:creationId xmlns:p14="http://schemas.microsoft.com/office/powerpoint/2010/main" val="187718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I loved how the team came together to work on this project.  It wasn’t a hassle, I received immediate buy-in and I attribute that to our values and the teams’ understanding of the importance of this project.</a:t>
            </a:r>
          </a:p>
          <a:p>
            <a:pPr marL="228600" indent="-228600">
              <a:buAutoNum type="arabicPeriod"/>
            </a:pPr>
            <a:r>
              <a:rPr lang="en-US" baseline="0" dirty="0"/>
              <a:t>The team worked so well together.  I enjoyed seeing leaders from all the areas at the table to discuss this significant topic.  Additionally, all of the ad hoc and consultative team members were incredibly supportive and thrilled to provide input at SMEs.</a:t>
            </a:r>
          </a:p>
          <a:p>
            <a:pPr marL="228600" indent="-228600">
              <a:buAutoNum type="arabicPeriod"/>
            </a:pPr>
            <a:r>
              <a:rPr lang="en-US" baseline="0" dirty="0"/>
              <a:t>I learned a lot about the comfort levels of different departments.  Suicide Risk Assessments are nothing new to most of our nursing partners, though I saw how out of the norm this was for radiology, rehab, and lab and really grew to appreciate their efforts to learn and grow and meet the objectives in order to provide safe patient care.</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17</a:t>
            </a:fld>
            <a:endParaRPr lang="en-US"/>
          </a:p>
        </p:txBody>
      </p:sp>
    </p:spTree>
    <p:extLst>
      <p:ext uri="{BB962C8B-B14F-4D97-AF65-F5344CB8AC3E}">
        <p14:creationId xmlns:p14="http://schemas.microsoft.com/office/powerpoint/2010/main" val="82811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our problem statement is that the 2021 and 2022 TJC National Patient Safety Goal 15.01.01 aims to reduce the risk of suicide by identifying patient safety risks inherent to an organization’s patient population, though TMH currently does not have a process aimed specifically at our outpatient population.</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2</a:t>
            </a:fld>
            <a:endParaRPr lang="en-US"/>
          </a:p>
        </p:txBody>
      </p:sp>
    </p:spTree>
    <p:extLst>
      <p:ext uri="{BB962C8B-B14F-4D97-AF65-F5344CB8AC3E}">
        <p14:creationId xmlns:p14="http://schemas.microsoft.com/office/powerpoint/2010/main" val="368204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used this project charter</a:t>
            </a:r>
            <a:r>
              <a:rPr lang="en-US" baseline="0" dirty="0"/>
              <a:t> as guidance to capture our problem statement and document to set the details of our project’s purpose and aims.</a:t>
            </a:r>
          </a:p>
          <a:p>
            <a:r>
              <a:rPr lang="en-US" baseline="0" dirty="0"/>
              <a:t>We knew that not only are we aiming to meet the TJC national patient safety goals, but our customers also include patient families and our colleagues and the safe, efficient, patient-centered care and attention we provide.</a:t>
            </a:r>
          </a:p>
          <a:p>
            <a:r>
              <a:rPr lang="en-US" baseline="0" dirty="0"/>
              <a:t>Our pre-project defect was the lack of a policy to assist in the identification of and mitigation steps for the prevention of suicide in our outpatient population and our objective was to develop and implement such a policy and procedure.</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3</a:t>
            </a:fld>
            <a:endParaRPr lang="en-US"/>
          </a:p>
        </p:txBody>
      </p:sp>
    </p:spTree>
    <p:extLst>
      <p:ext uri="{BB962C8B-B14F-4D97-AF65-F5344CB8AC3E}">
        <p14:creationId xmlns:p14="http://schemas.microsoft.com/office/powerpoint/2010/main" val="12583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Project Sponsor, I worked with two member</a:t>
            </a:r>
            <a:r>
              <a:rPr lang="en-US" baseline="0" dirty="0"/>
              <a:t>s of our outpatient care center, the nurse manager and an RN to identify and define out team members, which included leaders from each of our outpatient areas, including:</a:t>
            </a:r>
          </a:p>
          <a:p>
            <a:r>
              <a:rPr lang="en-US" baseline="0" dirty="0"/>
              <a:t>Ancillary Services, Radiology, Lab, </a:t>
            </a:r>
            <a:r>
              <a:rPr lang="en-US" baseline="0" dirty="0" err="1"/>
              <a:t>Periop</a:t>
            </a:r>
            <a:r>
              <a:rPr lang="en-US" baseline="0" dirty="0"/>
              <a:t>, and Rehab.  We then asked our patient safety and compliance manager to join the team and added ad hoc members such as our learning consultant, clinical informatics analyst, and director of psychiatric services at Springfield Memorial Hospital.</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4</a:t>
            </a:fld>
            <a:endParaRPr lang="en-US"/>
          </a:p>
        </p:txBody>
      </p:sp>
    </p:spTree>
    <p:extLst>
      <p:ext uri="{BB962C8B-B14F-4D97-AF65-F5344CB8AC3E}">
        <p14:creationId xmlns:p14="http://schemas.microsoft.com/office/powerpoint/2010/main" val="252852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of our project was</a:t>
            </a:r>
            <a:r>
              <a:rPr lang="en-US" baseline="0" dirty="0"/>
              <a:t> Taylorville Memorial Hospital’s Outpatient care settings, minus our Senior Life Solutions department, as they have their own set of behavioral health guidelines they follow.</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5</a:t>
            </a:fld>
            <a:endParaRPr lang="en-US"/>
          </a:p>
        </p:txBody>
      </p:sp>
    </p:spTree>
    <p:extLst>
      <p:ext uri="{BB962C8B-B14F-4D97-AF65-F5344CB8AC3E}">
        <p14:creationId xmlns:p14="http://schemas.microsoft.com/office/powerpoint/2010/main" val="169737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our project</a:t>
            </a:r>
            <a:r>
              <a:rPr lang="en-US" baseline="0" dirty="0"/>
              <a:t> started, we wanted to hear from our customers.</a:t>
            </a:r>
          </a:p>
          <a:p>
            <a:pPr marL="171450" indent="-171450">
              <a:buFont typeface="Arial" panose="020B0604020202020204" pitchFamily="34" charset="0"/>
              <a:buChar char="•"/>
            </a:pPr>
            <a:r>
              <a:rPr lang="en-US" baseline="0" dirty="0"/>
              <a:t>Our </a:t>
            </a:r>
            <a:r>
              <a:rPr lang="en-US" b="1" baseline="0" dirty="0"/>
              <a:t>nursing teams</a:t>
            </a:r>
            <a:r>
              <a:rPr lang="en-US" baseline="0" dirty="0"/>
              <a:t>, as a whole, felt confident with the current process, as the overwhelming majority of TMH’s nurses practice in either our Emergency Department or our Acute Care/Swing Bed unit.</a:t>
            </a:r>
          </a:p>
          <a:p>
            <a:pPr marL="171450" indent="-171450">
              <a:buFont typeface="Arial" panose="020B0604020202020204" pitchFamily="34" charset="0"/>
              <a:buChar char="•"/>
            </a:pPr>
            <a:r>
              <a:rPr lang="en-US" baseline="0" dirty="0"/>
              <a:t>However, once we spoke to our some of our other </a:t>
            </a:r>
            <a:r>
              <a:rPr lang="en-US" b="1" baseline="0" dirty="0"/>
              <a:t>administrators</a:t>
            </a:r>
            <a:r>
              <a:rPr lang="en-US" baseline="0" dirty="0"/>
              <a:t>, including our CEO, Director of Quality, Safety, and Compliance, and our CNO, it was determined that overall even though outpatients areas are considered low risk, national patient safety goal 15.01.01 does differential psychiatric units and </a:t>
            </a:r>
            <a:r>
              <a:rPr lang="en-US" baseline="0" dirty="0" err="1"/>
              <a:t>nonpsychiatric</a:t>
            </a:r>
            <a:r>
              <a:rPr lang="en-US" baseline="0" dirty="0"/>
              <a:t> units, it does not differential between emergency, inpatient and outpatient populations.  </a:t>
            </a:r>
          </a:p>
          <a:p>
            <a:pPr marL="171450" indent="-171450">
              <a:buFont typeface="Arial" panose="020B0604020202020204" pitchFamily="34" charset="0"/>
              <a:buChar char="•"/>
            </a:pPr>
            <a:r>
              <a:rPr lang="en-US" baseline="0" dirty="0"/>
              <a:t>Our non-nursing outpatient care areas are mostly unfamiliar with suicide risk assessment and mitigation and do not currently screen for any such risk.</a:t>
            </a:r>
          </a:p>
          <a:p>
            <a:pPr marL="171450" indent="-171450">
              <a:buFont typeface="Arial" panose="020B0604020202020204" pitchFamily="34" charset="0"/>
              <a:buChar char="•"/>
            </a:pPr>
            <a:r>
              <a:rPr lang="en-US" baseline="0" dirty="0"/>
              <a:t>Again, TJC wants hospitals to </a:t>
            </a:r>
            <a:r>
              <a:rPr lang="en-US" baseline="0" dirty="0" err="1"/>
              <a:t>to</a:t>
            </a:r>
            <a:r>
              <a:rPr lang="en-US" baseline="0" dirty="0"/>
              <a:t> implement procedures to mitigate the risk of suicide for patients at high risk.</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6</a:t>
            </a:fld>
            <a:endParaRPr lang="en-US"/>
          </a:p>
        </p:txBody>
      </p:sp>
    </p:spTree>
    <p:extLst>
      <p:ext uri="{BB962C8B-B14F-4D97-AF65-F5344CB8AC3E}">
        <p14:creationId xmlns:p14="http://schemas.microsoft.com/office/powerpoint/2010/main" val="26191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began to work on determining which</a:t>
            </a:r>
            <a:r>
              <a:rPr lang="en-US" baseline="0" dirty="0"/>
              <a:t> outpatients are at the highest risk.</a:t>
            </a:r>
          </a:p>
          <a:p>
            <a:r>
              <a:rPr lang="en-US" baseline="0" dirty="0"/>
              <a:t>With the assistance of our Memorial Health partner, the director of psychiatric services at Springfield Memorial Hospital, a Departmental Questionnaire was developed to determine if the average patient treated in each outpatient care area is a suicide risk.</a:t>
            </a:r>
          </a:p>
          <a:p>
            <a:r>
              <a:rPr lang="en-US" baseline="0" dirty="0"/>
              <a:t>Each department was asked to complete the questionnaire and return within two weeks.</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7</a:t>
            </a:fld>
            <a:endParaRPr lang="en-US"/>
          </a:p>
        </p:txBody>
      </p:sp>
    </p:spTree>
    <p:extLst>
      <p:ext uri="{BB962C8B-B14F-4D97-AF65-F5344CB8AC3E}">
        <p14:creationId xmlns:p14="http://schemas.microsoft.com/office/powerpoint/2010/main" val="229821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responses were then aggregated</a:t>
            </a:r>
            <a:r>
              <a:rPr lang="en-US" baseline="0" dirty="0"/>
              <a:t> and analyzed.</a:t>
            </a:r>
          </a:p>
          <a:p>
            <a:r>
              <a:rPr lang="en-US" baseline="0" dirty="0"/>
              <a:t>If more than two answers on the questionnaire identified as correlating with a risk of suicide were selected, that department will now be required to complete a Suicide Risk Assessment on all patients they serve ages 12 and older.</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8</a:t>
            </a:fld>
            <a:endParaRPr lang="en-US"/>
          </a:p>
        </p:txBody>
      </p:sp>
    </p:spTree>
    <p:extLst>
      <p:ext uri="{BB962C8B-B14F-4D97-AF65-F5344CB8AC3E}">
        <p14:creationId xmlns:p14="http://schemas.microsoft.com/office/powerpoint/2010/main" val="79527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we analyzed the results, we moved into our improve phase, where we began to develop a policy, update documents in our EHR, and educate our teams.</a:t>
            </a:r>
            <a:endParaRPr lang="en-US" dirty="0"/>
          </a:p>
        </p:txBody>
      </p:sp>
      <p:sp>
        <p:nvSpPr>
          <p:cNvPr id="4" name="Slide Number Placeholder 3"/>
          <p:cNvSpPr>
            <a:spLocks noGrp="1"/>
          </p:cNvSpPr>
          <p:nvPr>
            <p:ph type="sldNum" sz="quarter" idx="10"/>
          </p:nvPr>
        </p:nvSpPr>
        <p:spPr/>
        <p:txBody>
          <a:bodyPr/>
          <a:lstStyle/>
          <a:p>
            <a:fld id="{20C05A7E-DB72-4311-A411-4B594579A3D6}" type="slidenum">
              <a:rPr lang="en-US" smtClean="0"/>
              <a:t>9</a:t>
            </a:fld>
            <a:endParaRPr lang="en-US"/>
          </a:p>
        </p:txBody>
      </p:sp>
    </p:spTree>
    <p:extLst>
      <p:ext uri="{BB962C8B-B14F-4D97-AF65-F5344CB8AC3E}">
        <p14:creationId xmlns:p14="http://schemas.microsoft.com/office/powerpoint/2010/main" val="53033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6FFAC6-C8CB-472E-B591-B12E6873DE0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241053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FFAC6-C8CB-472E-B591-B12E6873DE0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70170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FFAC6-C8CB-472E-B591-B12E6873DE0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369848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392254" cy="6970642"/>
          </a:xfrm>
          <a:prstGeom prst="rect">
            <a:avLst/>
          </a:prstGeom>
        </p:spPr>
      </p:pic>
      <p:sp>
        <p:nvSpPr>
          <p:cNvPr id="7" name="Title 1"/>
          <p:cNvSpPr>
            <a:spLocks noGrp="1"/>
          </p:cNvSpPr>
          <p:nvPr>
            <p:ph type="ctrTitle"/>
          </p:nvPr>
        </p:nvSpPr>
        <p:spPr>
          <a:xfrm>
            <a:off x="3248254" y="4402693"/>
            <a:ext cx="8943746" cy="815008"/>
          </a:xfrm>
          <a:prstGeom prst="rect">
            <a:avLst/>
          </a:prstGeom>
        </p:spPr>
        <p:txBody>
          <a:bodyPr anchor="b"/>
          <a:lstStyle>
            <a:lvl1pPr algn="l">
              <a:defRPr sz="3200">
                <a:solidFill>
                  <a:schemeClr val="tx1"/>
                </a:solidFill>
              </a:defRPr>
            </a:lvl1pPr>
          </a:lstStyle>
          <a:p>
            <a:r>
              <a:rPr lang="en-US" dirty="0"/>
              <a:t>Click to edit Master title style</a:t>
            </a:r>
          </a:p>
        </p:txBody>
      </p:sp>
      <p:sp>
        <p:nvSpPr>
          <p:cNvPr id="8" name="Subtitle 2"/>
          <p:cNvSpPr>
            <a:spLocks noGrp="1"/>
          </p:cNvSpPr>
          <p:nvPr>
            <p:ph type="subTitle" idx="1"/>
          </p:nvPr>
        </p:nvSpPr>
        <p:spPr>
          <a:xfrm>
            <a:off x="3248254" y="5535753"/>
            <a:ext cx="8943746" cy="865048"/>
          </a:xfrm>
          <a:prstGeom prst="rect">
            <a:avLst/>
          </a:prstGeom>
        </p:spPr>
        <p:txBody>
          <a:bodyPr/>
          <a:lstStyle>
            <a:lvl1pPr marL="0" indent="0" algn="l">
              <a:buNone/>
              <a:defRPr sz="18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289711" y="-1"/>
            <a:ext cx="11787612" cy="289712"/>
          </a:xfrm>
          <a:prstGeom prst="rect">
            <a:avLst/>
          </a:prstGeom>
          <a:solidFill>
            <a:srgbClr val="012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465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ubtitle 2"/>
          <p:cNvSpPr>
            <a:spLocks noGrp="1"/>
          </p:cNvSpPr>
          <p:nvPr>
            <p:ph type="subTitle" idx="1"/>
          </p:nvPr>
        </p:nvSpPr>
        <p:spPr>
          <a:xfrm>
            <a:off x="1524000" y="4465982"/>
            <a:ext cx="9144000" cy="1683027"/>
          </a:xfrm>
          <a:prstGeom prst="rect">
            <a:avLst/>
          </a:prstGeo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hasCustomPrompt="1"/>
          </p:nvPr>
        </p:nvSpPr>
        <p:spPr>
          <a:xfrm>
            <a:off x="1524000" y="2622550"/>
            <a:ext cx="9144000" cy="1563688"/>
          </a:xfrm>
          <a:prstGeom prst="rect">
            <a:avLst/>
          </a:prstGeom>
        </p:spPr>
        <p:txBody>
          <a:bodyPr/>
          <a:lstStyle>
            <a:lvl1pPr marL="0" indent="0" algn="ctr">
              <a:buNone/>
              <a:defRPr sz="6000" b="1" baseline="0">
                <a:solidFill>
                  <a:schemeClr val="tx1"/>
                </a:solidFill>
                <a:latin typeface="+mj-lt"/>
              </a:defRPr>
            </a:lvl1pPr>
          </a:lstStyle>
          <a:p>
            <a:pPr lvl="0"/>
            <a:r>
              <a:rPr lang="en-US" dirty="0"/>
              <a:t>Click to edit Master title style</a:t>
            </a:r>
          </a:p>
        </p:txBody>
      </p:sp>
      <p:sp>
        <p:nvSpPr>
          <p:cNvPr id="7" name="Rectangle 6"/>
          <p:cNvSpPr/>
          <p:nvPr userDrawn="1"/>
        </p:nvSpPr>
        <p:spPr>
          <a:xfrm>
            <a:off x="289711" y="-1"/>
            <a:ext cx="11787612" cy="289712"/>
          </a:xfrm>
          <a:prstGeom prst="rect">
            <a:avLst/>
          </a:prstGeom>
          <a:solidFill>
            <a:srgbClr val="012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77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FFAC6-C8CB-472E-B591-B12E6873DE0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228730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6FFAC6-C8CB-472E-B591-B12E6873DE0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28706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FFAC6-C8CB-472E-B591-B12E6873DE0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172360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FFAC6-C8CB-472E-B591-B12E6873DE0A}"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239259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FFAC6-C8CB-472E-B591-B12E6873DE0A}"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42378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FFAC6-C8CB-472E-B591-B12E6873DE0A}"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186625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6FFAC6-C8CB-472E-B591-B12E6873DE0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320372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6FFAC6-C8CB-472E-B591-B12E6873DE0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418CD-6CDD-499B-82B1-675F7C87A1D3}" type="slidenum">
              <a:rPr lang="en-US" smtClean="0"/>
              <a:t>‹#›</a:t>
            </a:fld>
            <a:endParaRPr lang="en-US"/>
          </a:p>
        </p:txBody>
      </p:sp>
    </p:spTree>
    <p:extLst>
      <p:ext uri="{BB962C8B-B14F-4D97-AF65-F5344CB8AC3E}">
        <p14:creationId xmlns:p14="http://schemas.microsoft.com/office/powerpoint/2010/main" val="409189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FFAC6-C8CB-472E-B591-B12E6873DE0A}" type="datetimeFigureOut">
              <a:rPr lang="en-US" smtClean="0"/>
              <a:t>4/28/2022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418CD-6CDD-499B-82B1-675F7C87A1D3}" type="slidenum">
              <a:rPr lang="en-US" smtClean="0"/>
              <a:t>‹#›</a:t>
            </a:fld>
            <a:endParaRPr lang="en-US"/>
          </a:p>
        </p:txBody>
      </p:sp>
    </p:spTree>
    <p:extLst>
      <p:ext uri="{BB962C8B-B14F-4D97-AF65-F5344CB8AC3E}">
        <p14:creationId xmlns:p14="http://schemas.microsoft.com/office/powerpoint/2010/main" val="7973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Outpatient Suicide Risk Assessment Implementation</a:t>
            </a:r>
          </a:p>
        </p:txBody>
      </p:sp>
      <p:sp>
        <p:nvSpPr>
          <p:cNvPr id="5" name="Subtitle 4"/>
          <p:cNvSpPr>
            <a:spLocks noGrp="1"/>
          </p:cNvSpPr>
          <p:nvPr>
            <p:ph type="subTitle" idx="1"/>
          </p:nvPr>
        </p:nvSpPr>
        <p:spPr/>
        <p:txBody>
          <a:bodyPr>
            <a:normAutofit fontScale="47500" lnSpcReduction="20000"/>
          </a:bodyPr>
          <a:lstStyle/>
          <a:p>
            <a:r>
              <a:rPr lang="en-US" dirty="0"/>
              <a:t>Emily Bailey, RD LDN</a:t>
            </a:r>
          </a:p>
          <a:p>
            <a:r>
              <a:rPr lang="en-US" dirty="0"/>
              <a:t>Director, Clinical Operations</a:t>
            </a:r>
          </a:p>
          <a:p>
            <a:r>
              <a:rPr lang="en-US" dirty="0"/>
              <a:t>Taylorville Memorial Hospital</a:t>
            </a:r>
          </a:p>
          <a:p>
            <a:r>
              <a:rPr lang="en-US" dirty="0"/>
              <a:t>2021-2022 ICAHN Rural Health Fellow</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70" y="2846783"/>
            <a:ext cx="3389560" cy="1304360"/>
          </a:xfrm>
          <a:prstGeom prst="rect">
            <a:avLst/>
          </a:prstGeom>
        </p:spPr>
      </p:pic>
    </p:spTree>
    <p:extLst>
      <p:ext uri="{BB962C8B-B14F-4D97-AF65-F5344CB8AC3E}">
        <p14:creationId xmlns:p14="http://schemas.microsoft.com/office/powerpoint/2010/main" val="211175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87236" y="145358"/>
            <a:ext cx="9277004" cy="1126490"/>
          </a:xfrm>
        </p:spPr>
        <p:txBody>
          <a:bodyPr>
            <a:normAutofit fontScale="92500"/>
          </a:bodyPr>
          <a:lstStyle/>
          <a:p>
            <a:r>
              <a:rPr lang="en-US" dirty="0"/>
              <a:t>Improve – Policy Development</a:t>
            </a:r>
          </a:p>
        </p:txBody>
      </p:sp>
      <p:pic>
        <p:nvPicPr>
          <p:cNvPr id="6" name="Picture 5"/>
          <p:cNvPicPr>
            <a:picLocks noChangeAspect="1"/>
          </p:cNvPicPr>
          <p:nvPr/>
        </p:nvPicPr>
        <p:blipFill>
          <a:blip r:embed="rId3"/>
          <a:stretch>
            <a:fillRect/>
          </a:stretch>
        </p:blipFill>
        <p:spPr>
          <a:xfrm>
            <a:off x="929727" y="1625099"/>
            <a:ext cx="4440296" cy="5232901"/>
          </a:xfrm>
          <a:prstGeom prst="rect">
            <a:avLst/>
          </a:prstGeom>
        </p:spPr>
      </p:pic>
      <p:pic>
        <p:nvPicPr>
          <p:cNvPr id="7" name="Picture 6"/>
          <p:cNvPicPr>
            <a:picLocks noChangeAspect="1"/>
          </p:cNvPicPr>
          <p:nvPr/>
        </p:nvPicPr>
        <p:blipFill>
          <a:blip r:embed="rId4"/>
          <a:stretch>
            <a:fillRect/>
          </a:stretch>
        </p:blipFill>
        <p:spPr>
          <a:xfrm>
            <a:off x="6689148" y="1722380"/>
            <a:ext cx="3985181" cy="5135620"/>
          </a:xfrm>
          <a:prstGeom prst="rect">
            <a:avLst/>
          </a:prstGeom>
        </p:spPr>
      </p:pic>
    </p:spTree>
    <p:extLst>
      <p:ext uri="{BB962C8B-B14F-4D97-AF65-F5344CB8AC3E}">
        <p14:creationId xmlns:p14="http://schemas.microsoft.com/office/powerpoint/2010/main" val="317288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87236" y="145358"/>
            <a:ext cx="9277004" cy="1126490"/>
          </a:xfrm>
        </p:spPr>
        <p:txBody>
          <a:bodyPr>
            <a:normAutofit fontScale="92500"/>
          </a:bodyPr>
          <a:lstStyle/>
          <a:p>
            <a:r>
              <a:rPr lang="en-US" dirty="0"/>
              <a:t>Improve – Policy Development</a:t>
            </a:r>
          </a:p>
        </p:txBody>
      </p:sp>
      <p:pic>
        <p:nvPicPr>
          <p:cNvPr id="2" name="Picture 1"/>
          <p:cNvPicPr>
            <a:picLocks noChangeAspect="1"/>
          </p:cNvPicPr>
          <p:nvPr/>
        </p:nvPicPr>
        <p:blipFill>
          <a:blip r:embed="rId3"/>
          <a:stretch>
            <a:fillRect/>
          </a:stretch>
        </p:blipFill>
        <p:spPr>
          <a:xfrm>
            <a:off x="1008265" y="1568075"/>
            <a:ext cx="3969397" cy="5289925"/>
          </a:xfrm>
          <a:prstGeom prst="rect">
            <a:avLst/>
          </a:prstGeom>
        </p:spPr>
      </p:pic>
      <p:pic>
        <p:nvPicPr>
          <p:cNvPr id="5" name="Picture 4"/>
          <p:cNvPicPr>
            <a:picLocks noChangeAspect="1"/>
          </p:cNvPicPr>
          <p:nvPr/>
        </p:nvPicPr>
        <p:blipFill>
          <a:blip r:embed="rId4"/>
          <a:stretch>
            <a:fillRect/>
          </a:stretch>
        </p:blipFill>
        <p:spPr>
          <a:xfrm>
            <a:off x="6877655" y="1568075"/>
            <a:ext cx="4290525" cy="5289925"/>
          </a:xfrm>
          <a:prstGeom prst="rect">
            <a:avLst/>
          </a:prstGeom>
        </p:spPr>
      </p:pic>
    </p:spTree>
    <p:extLst>
      <p:ext uri="{BB962C8B-B14F-4D97-AF65-F5344CB8AC3E}">
        <p14:creationId xmlns:p14="http://schemas.microsoft.com/office/powerpoint/2010/main" val="369591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7596" y="1516957"/>
            <a:ext cx="10476807" cy="835545"/>
          </a:xfrm>
        </p:spPr>
        <p:txBody>
          <a:bodyPr>
            <a:normAutofit lnSpcReduction="10000"/>
          </a:bodyPr>
          <a:lstStyle/>
          <a:p>
            <a:r>
              <a:rPr lang="en-US" dirty="0"/>
              <a:t>Improve – Documentation Update</a:t>
            </a:r>
          </a:p>
        </p:txBody>
      </p:sp>
      <p:sp>
        <p:nvSpPr>
          <p:cNvPr id="6" name="TextBox 5"/>
          <p:cNvSpPr txBox="1"/>
          <p:nvPr/>
        </p:nvSpPr>
        <p:spPr>
          <a:xfrm>
            <a:off x="980902" y="2512803"/>
            <a:ext cx="5667064" cy="369332"/>
          </a:xfrm>
          <a:prstGeom prst="rect">
            <a:avLst/>
          </a:prstGeom>
          <a:noFill/>
        </p:spPr>
        <p:txBody>
          <a:bodyPr wrap="none" rtlCol="0">
            <a:spAutoFit/>
          </a:bodyPr>
          <a:lstStyle/>
          <a:p>
            <a:r>
              <a:rPr lang="en-US" dirty="0"/>
              <a:t>Questions added to Rehab’s one page Patient Intake Form:</a:t>
            </a:r>
          </a:p>
        </p:txBody>
      </p:sp>
      <p:pic>
        <p:nvPicPr>
          <p:cNvPr id="2" name="Picture 1"/>
          <p:cNvPicPr>
            <a:picLocks noChangeAspect="1"/>
          </p:cNvPicPr>
          <p:nvPr/>
        </p:nvPicPr>
        <p:blipFill>
          <a:blip r:embed="rId3"/>
          <a:stretch>
            <a:fillRect/>
          </a:stretch>
        </p:blipFill>
        <p:spPr>
          <a:xfrm>
            <a:off x="2722849" y="3290800"/>
            <a:ext cx="7435332" cy="1580457"/>
          </a:xfrm>
          <a:prstGeom prst="rect">
            <a:avLst/>
          </a:prstGeom>
        </p:spPr>
      </p:pic>
    </p:spTree>
    <p:extLst>
      <p:ext uri="{BB962C8B-B14F-4D97-AF65-F5344CB8AC3E}">
        <p14:creationId xmlns:p14="http://schemas.microsoft.com/office/powerpoint/2010/main" val="110843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80902" y="232993"/>
            <a:ext cx="10476807" cy="835545"/>
          </a:xfrm>
        </p:spPr>
        <p:txBody>
          <a:bodyPr>
            <a:normAutofit fontScale="92500" lnSpcReduction="10000"/>
          </a:bodyPr>
          <a:lstStyle/>
          <a:p>
            <a:r>
              <a:rPr lang="en-US" dirty="0"/>
              <a:t>Improve – Education</a:t>
            </a:r>
          </a:p>
        </p:txBody>
      </p:sp>
      <p:sp>
        <p:nvSpPr>
          <p:cNvPr id="6" name="TextBox 5"/>
          <p:cNvSpPr txBox="1"/>
          <p:nvPr/>
        </p:nvSpPr>
        <p:spPr>
          <a:xfrm>
            <a:off x="724592" y="1657631"/>
            <a:ext cx="1098942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Rehab colleagues, specifically Physical Therapists, Occupational Therapists, and Speech Language Pathologists, were trained to review the answers to the added questions on the Patient Intake Form. </a:t>
            </a:r>
          </a:p>
          <a:p>
            <a:pPr marL="285750" indent="-285750">
              <a:buFont typeface="Arial" panose="020B0604020202020204" pitchFamily="34" charset="0"/>
              <a:buChar char="•"/>
            </a:pPr>
            <a:r>
              <a:rPr lang="en-US" dirty="0"/>
              <a:t>If the patient marks “Yes” to any of the questions on the intake form, the above Rehab colleagues will follow-up with the remaining portion of the C-SSRC:</a:t>
            </a:r>
          </a:p>
          <a:p>
            <a:pPr marL="742950" lvl="1" indent="-285750">
              <a:buFont typeface="Arial" panose="020B0604020202020204" pitchFamily="34" charset="0"/>
              <a:buChar char="•"/>
            </a:pPr>
            <a:r>
              <a:rPr lang="en-US" dirty="0"/>
              <a:t>Have you thought about how you might do this?</a:t>
            </a:r>
          </a:p>
          <a:p>
            <a:pPr marL="742950" lvl="1" indent="-285750">
              <a:buFont typeface="Arial" panose="020B0604020202020204" pitchFamily="34" charset="0"/>
              <a:buChar char="•"/>
            </a:pPr>
            <a:r>
              <a:rPr lang="en-US" dirty="0"/>
              <a:t>Have you had any intention of acting on these thoughts of killing yourself, as opposed to you have the thoughts but you definitely would not act on them?</a:t>
            </a:r>
          </a:p>
          <a:p>
            <a:pPr marL="742950" lvl="1" indent="-285750">
              <a:buFont typeface="Arial" panose="020B0604020202020204" pitchFamily="34" charset="0"/>
              <a:buChar char="•"/>
            </a:pPr>
            <a:r>
              <a:rPr lang="en-US" dirty="0"/>
              <a:t>Have you started to work out or worked out the details of how to kill yourself?  Do you intend to carry out this plan?</a:t>
            </a:r>
          </a:p>
          <a:p>
            <a:pPr marL="742950" lvl="1"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141566" y="4295774"/>
            <a:ext cx="8558944" cy="2262967"/>
          </a:xfrm>
          <a:prstGeom prst="rect">
            <a:avLst/>
          </a:prstGeom>
        </p:spPr>
      </p:pic>
    </p:spTree>
    <p:extLst>
      <p:ext uri="{BB962C8B-B14F-4D97-AF65-F5344CB8AC3E}">
        <p14:creationId xmlns:p14="http://schemas.microsoft.com/office/powerpoint/2010/main" val="88676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2657" y="1649371"/>
            <a:ext cx="10476807" cy="835545"/>
          </a:xfrm>
        </p:spPr>
        <p:txBody>
          <a:bodyPr>
            <a:normAutofit fontScale="92500" lnSpcReduction="10000"/>
          </a:bodyPr>
          <a:lstStyle/>
          <a:p>
            <a:r>
              <a:rPr lang="en-US" dirty="0"/>
              <a:t>Improve – Education and Follow-Up</a:t>
            </a:r>
          </a:p>
        </p:txBody>
      </p:sp>
      <p:pic>
        <p:nvPicPr>
          <p:cNvPr id="5" name="Picture 4"/>
          <p:cNvPicPr>
            <a:picLocks noChangeAspect="1"/>
          </p:cNvPicPr>
          <p:nvPr/>
        </p:nvPicPr>
        <p:blipFill>
          <a:blip r:embed="rId3"/>
          <a:stretch>
            <a:fillRect/>
          </a:stretch>
        </p:blipFill>
        <p:spPr>
          <a:xfrm>
            <a:off x="2665872" y="2616604"/>
            <a:ext cx="6810375" cy="3752850"/>
          </a:xfrm>
          <a:prstGeom prst="rect">
            <a:avLst/>
          </a:prstGeom>
        </p:spPr>
      </p:pic>
    </p:spTree>
    <p:extLst>
      <p:ext uri="{BB962C8B-B14F-4D97-AF65-F5344CB8AC3E}">
        <p14:creationId xmlns:p14="http://schemas.microsoft.com/office/powerpoint/2010/main" val="146852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2657" y="1649371"/>
            <a:ext cx="10476807" cy="835545"/>
          </a:xfrm>
        </p:spPr>
        <p:txBody>
          <a:bodyPr>
            <a:normAutofit fontScale="92500" lnSpcReduction="10000"/>
          </a:bodyPr>
          <a:lstStyle/>
          <a:p>
            <a:r>
              <a:rPr lang="en-US" dirty="0"/>
              <a:t>Improve – Education and Follow-Up</a:t>
            </a:r>
          </a:p>
        </p:txBody>
      </p:sp>
      <p:sp>
        <p:nvSpPr>
          <p:cNvPr id="6" name="TextBox 5"/>
          <p:cNvSpPr txBox="1"/>
          <p:nvPr/>
        </p:nvSpPr>
        <p:spPr>
          <a:xfrm>
            <a:off x="832657" y="2945044"/>
            <a:ext cx="1098942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High level education provided to all other Outpatient Care areas</a:t>
            </a:r>
          </a:p>
          <a:p>
            <a:pPr marL="742950" lvl="1" indent="-285750">
              <a:buFont typeface="Arial" panose="020B0604020202020204" pitchFamily="34" charset="0"/>
              <a:buChar char="•"/>
            </a:pPr>
            <a:r>
              <a:rPr lang="en-US" dirty="0"/>
              <a:t>C-SSRC</a:t>
            </a:r>
          </a:p>
          <a:p>
            <a:pPr marL="742950" lvl="1" indent="-285750">
              <a:buFont typeface="Arial" panose="020B0604020202020204" pitchFamily="34" charset="0"/>
              <a:buChar char="•"/>
            </a:pPr>
            <a:r>
              <a:rPr lang="en-US" dirty="0"/>
              <a:t>Policy – be able to speak to the policy</a:t>
            </a:r>
          </a:p>
          <a:p>
            <a:pPr marL="742950" lvl="1" indent="-285750">
              <a:buFont typeface="Arial" panose="020B0604020202020204" pitchFamily="34" charset="0"/>
              <a:buChar char="•"/>
            </a:pPr>
            <a:r>
              <a:rPr lang="en-US" dirty="0"/>
              <a:t>Resource Familiarity </a:t>
            </a:r>
          </a:p>
        </p:txBody>
      </p:sp>
    </p:spTree>
    <p:extLst>
      <p:ext uri="{BB962C8B-B14F-4D97-AF65-F5344CB8AC3E}">
        <p14:creationId xmlns:p14="http://schemas.microsoft.com/office/powerpoint/2010/main" val="53651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2657" y="1649371"/>
            <a:ext cx="10476807" cy="835545"/>
          </a:xfrm>
        </p:spPr>
        <p:txBody>
          <a:bodyPr>
            <a:normAutofit fontScale="92500" lnSpcReduction="10000"/>
          </a:bodyPr>
          <a:lstStyle/>
          <a:p>
            <a:r>
              <a:rPr lang="en-US" dirty="0"/>
              <a:t>Control</a:t>
            </a:r>
          </a:p>
        </p:txBody>
      </p:sp>
      <p:sp>
        <p:nvSpPr>
          <p:cNvPr id="6" name="TextBox 5"/>
          <p:cNvSpPr txBox="1"/>
          <p:nvPr/>
        </p:nvSpPr>
        <p:spPr>
          <a:xfrm>
            <a:off x="576347" y="2679037"/>
            <a:ext cx="1098942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Pulse Checks – frequent conversations with Rehab colleagues – ensure comfort with process</a:t>
            </a:r>
          </a:p>
          <a:p>
            <a:pPr marL="285750" indent="-285750">
              <a:buFont typeface="Arial" panose="020B0604020202020204" pitchFamily="34" charset="0"/>
              <a:buChar char="•"/>
            </a:pPr>
            <a:r>
              <a:rPr lang="en-US" sz="2400" dirty="0"/>
              <a:t>Chart Audits – department manager, department lead, Director of Clinical Operations, and Outpatient Care Center nurse manager perform routine audits – ensure policy adherence</a:t>
            </a:r>
          </a:p>
          <a:p>
            <a:pPr marL="285750" indent="-285750">
              <a:buFont typeface="Arial" panose="020B0604020202020204" pitchFamily="34" charset="0"/>
              <a:buChar char="•"/>
            </a:pPr>
            <a:r>
              <a:rPr lang="en-US" sz="2400" dirty="0"/>
              <a:t>Annual Update – questionnaire to be sent out to outpatient department leaders and policy updated annually (end of fiscal year) – ensure correct scope</a:t>
            </a:r>
          </a:p>
          <a:p>
            <a:pPr marL="285750" indent="-285750">
              <a:buFont typeface="Arial" panose="020B0604020202020204" pitchFamily="34" charset="0"/>
              <a:buChar char="•"/>
            </a:pPr>
            <a:r>
              <a:rPr lang="en-US" sz="2400" dirty="0" err="1"/>
              <a:t>Vizient</a:t>
            </a:r>
            <a:r>
              <a:rPr lang="en-US" sz="2400" dirty="0"/>
              <a:t> Mock Survey – May 4</a:t>
            </a:r>
            <a:r>
              <a:rPr lang="en-US" sz="2400" baseline="30000" dirty="0"/>
              <a:t>th</a:t>
            </a:r>
            <a:r>
              <a:rPr lang="en-US" sz="2400" dirty="0"/>
              <a:t> &amp; 5</a:t>
            </a:r>
            <a:r>
              <a:rPr lang="en-US" sz="2400" baseline="30000" dirty="0"/>
              <a:t>th</a:t>
            </a:r>
            <a:r>
              <a:rPr lang="en-US" sz="2400" dirty="0"/>
              <a:t> – seek consultative feedback on adherence to TJC standards</a:t>
            </a:r>
          </a:p>
        </p:txBody>
      </p:sp>
    </p:spTree>
    <p:extLst>
      <p:ext uri="{BB962C8B-B14F-4D97-AF65-F5344CB8AC3E}">
        <p14:creationId xmlns:p14="http://schemas.microsoft.com/office/powerpoint/2010/main" val="301289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58357" y="3112477"/>
            <a:ext cx="4475285" cy="3353055"/>
          </a:xfrm>
        </p:spPr>
        <p:txBody>
          <a:bodyPr numCol="1"/>
          <a:lstStyle/>
          <a:p>
            <a:pPr algn="l"/>
            <a:r>
              <a:rPr lang="en-US" b="1" dirty="0"/>
              <a:t>Lessons Learned:</a:t>
            </a:r>
          </a:p>
          <a:p>
            <a:pPr marL="457200" indent="-457200" algn="l">
              <a:buAutoNum type="arabicPeriod"/>
            </a:pPr>
            <a:r>
              <a:rPr lang="en-US" dirty="0"/>
              <a:t>Safety &amp; Prioritization</a:t>
            </a:r>
          </a:p>
          <a:p>
            <a:pPr marL="457200" indent="-457200" algn="l">
              <a:buAutoNum type="arabicPeriod"/>
            </a:pPr>
            <a:r>
              <a:rPr lang="en-US" dirty="0"/>
              <a:t>Teamwork &amp; Collaboration</a:t>
            </a:r>
          </a:p>
          <a:p>
            <a:pPr marL="457200" indent="-457200" algn="l">
              <a:buAutoNum type="arabicPeriod"/>
            </a:pPr>
            <a:r>
              <a:rPr lang="en-US" dirty="0"/>
              <a:t>Colleague Comfort</a:t>
            </a:r>
          </a:p>
          <a:p>
            <a:pPr marL="457200" indent="-457200">
              <a:buAutoNum type="arabicPeriod"/>
            </a:pPr>
            <a:endParaRPr lang="en-US" dirty="0"/>
          </a:p>
        </p:txBody>
      </p:sp>
      <p:sp>
        <p:nvSpPr>
          <p:cNvPr id="3" name="Text Placeholder 2"/>
          <p:cNvSpPr>
            <a:spLocks noGrp="1"/>
          </p:cNvSpPr>
          <p:nvPr>
            <p:ph type="body" sz="quarter" idx="10"/>
          </p:nvPr>
        </p:nvSpPr>
        <p:spPr>
          <a:xfrm>
            <a:off x="1524000" y="1752111"/>
            <a:ext cx="9144000" cy="1563688"/>
          </a:xfrm>
        </p:spPr>
        <p:txBody>
          <a:bodyPr/>
          <a:lstStyle/>
          <a:p>
            <a:r>
              <a:rPr lang="en-US" dirty="0"/>
              <a:t>Project and Self Evaluation</a:t>
            </a:r>
          </a:p>
        </p:txBody>
      </p:sp>
    </p:spTree>
    <p:extLst>
      <p:ext uri="{BB962C8B-B14F-4D97-AF65-F5344CB8AC3E}">
        <p14:creationId xmlns:p14="http://schemas.microsoft.com/office/powerpoint/2010/main" val="385858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pPr algn="l"/>
            <a:r>
              <a:rPr lang="en-US" dirty="0"/>
              <a:t>The 2021 and 2022 Joint Commission Critical Access Hospital National Patient Safety Goal – NPSG.15.01.01 – aims to Reduce the Risk of Suicide by Identifying Patient Safety Risks Inherent to an organization’s patient population.</a:t>
            </a:r>
          </a:p>
          <a:p>
            <a:pPr algn="l"/>
            <a:r>
              <a:rPr lang="en-US" dirty="0"/>
              <a:t>Outside of Environment of Care risks, Taylorville Memorial Hospital currently does not have a suicide prevention process aimed specifically at our outpatient population.  </a:t>
            </a:r>
          </a:p>
        </p:txBody>
      </p:sp>
      <p:sp>
        <p:nvSpPr>
          <p:cNvPr id="5" name="Text Placeholder 4"/>
          <p:cNvSpPr>
            <a:spLocks noGrp="1"/>
          </p:cNvSpPr>
          <p:nvPr>
            <p:ph type="body" sz="quarter" idx="10"/>
          </p:nvPr>
        </p:nvSpPr>
        <p:spPr/>
        <p:txBody>
          <a:bodyPr/>
          <a:lstStyle/>
          <a:p>
            <a:r>
              <a:rPr lang="en-US" dirty="0"/>
              <a:t>Problem Statement</a:t>
            </a:r>
          </a:p>
        </p:txBody>
      </p:sp>
    </p:spTree>
    <p:extLst>
      <p:ext uri="{BB962C8B-B14F-4D97-AF65-F5344CB8AC3E}">
        <p14:creationId xmlns:p14="http://schemas.microsoft.com/office/powerpoint/2010/main" val="177300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7434" y="1507245"/>
            <a:ext cx="11268821" cy="1563688"/>
          </a:xfrm>
        </p:spPr>
        <p:txBody>
          <a:bodyPr>
            <a:normAutofit/>
          </a:bodyPr>
          <a:lstStyle/>
          <a:p>
            <a:r>
              <a:rPr lang="en-US" dirty="0"/>
              <a:t>Project Charter and Business Case</a:t>
            </a:r>
          </a:p>
        </p:txBody>
      </p:sp>
      <p:sp>
        <p:nvSpPr>
          <p:cNvPr id="4" name="Content Placeholder 1"/>
          <p:cNvSpPr txBox="1">
            <a:spLocks/>
          </p:cNvSpPr>
          <p:nvPr/>
        </p:nvSpPr>
        <p:spPr>
          <a:xfrm>
            <a:off x="327434" y="2388606"/>
            <a:ext cx="11179521" cy="56056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u="sng" dirty="0"/>
              <a:t>Problem Statement</a:t>
            </a:r>
            <a:r>
              <a:rPr lang="en-US" sz="1600" b="1" dirty="0"/>
              <a:t>:  </a:t>
            </a:r>
            <a:r>
              <a:rPr lang="en-US" sz="1600" dirty="0"/>
              <a:t>The 2021 and 2022 Joint Commission Critical Access Hospital National Patient Safety Goal – NPSG.15.02.01 – aims to Reduce the Risk of Suicide by Identifying Patient Safety Risks Inherent to an organization’s patient population. </a:t>
            </a:r>
          </a:p>
          <a:p>
            <a:pPr algn="l"/>
            <a:r>
              <a:rPr lang="en-US" sz="1600" dirty="0"/>
              <a:t>Outside of Environment of Care risk assessments, Taylorville Memorial Hospital currently does not have a suicide prevention process aimed specifically at our outpatient population.  </a:t>
            </a:r>
          </a:p>
          <a:p>
            <a:pPr algn="l"/>
            <a:r>
              <a:rPr lang="en-US" sz="1600" b="1" u="sng" dirty="0"/>
              <a:t>Who is/are the customer(s)</a:t>
            </a:r>
            <a:r>
              <a:rPr lang="en-US" sz="1600" b="1" dirty="0"/>
              <a:t>:  </a:t>
            </a:r>
            <a:r>
              <a:rPr lang="en-US" sz="1600" dirty="0"/>
              <a:t>Patients, Taylorville and Christian County Community, TMH Colleagues, TMH Safety and Compliance</a:t>
            </a:r>
          </a:p>
          <a:p>
            <a:pPr algn="l"/>
            <a:r>
              <a:rPr lang="en-US" sz="1600" b="1" u="sng" dirty="0"/>
              <a:t>What is the Cost of Poor Quality (COPQ)/Risk</a:t>
            </a:r>
            <a:r>
              <a:rPr lang="en-US" sz="1600" b="1" dirty="0"/>
              <a:t>: </a:t>
            </a:r>
            <a:r>
              <a:rPr lang="en-US" sz="1600" dirty="0"/>
              <a:t>Patient safety &amp; negative outcomes, harm hospital’s reputation and lack of adherence to TJC National Patient Safety Goals.</a:t>
            </a:r>
          </a:p>
          <a:p>
            <a:pPr algn="l"/>
            <a:r>
              <a:rPr lang="en-US" sz="1600" b="1" u="sng" dirty="0"/>
              <a:t>What is Critical to Customer Satisfaction (CTS) or Critical to Quality (CTQ)</a:t>
            </a:r>
            <a:r>
              <a:rPr lang="en-US" sz="1600" b="1" dirty="0"/>
              <a:t>:  </a:t>
            </a:r>
            <a:r>
              <a:rPr lang="en-US" sz="1600" dirty="0"/>
              <a:t>Safety, Efficiency, Patient-Centered</a:t>
            </a:r>
            <a:endParaRPr lang="en-US" sz="1600" dirty="0">
              <a:solidFill>
                <a:srgbClr val="FF0000"/>
              </a:solidFill>
            </a:endParaRPr>
          </a:p>
          <a:p>
            <a:pPr algn="l"/>
            <a:r>
              <a:rPr lang="en-US" sz="1600" b="1" u="sng" dirty="0"/>
              <a:t>Defect Definition</a:t>
            </a:r>
            <a:r>
              <a:rPr lang="en-US" sz="1600" b="1" dirty="0"/>
              <a:t>: </a:t>
            </a:r>
            <a:r>
              <a:rPr lang="en-US" sz="1600" dirty="0"/>
              <a:t>Lack of a policy assisting in the identification of outpatients at risk of committing suicide.</a:t>
            </a:r>
          </a:p>
          <a:p>
            <a:pPr algn="l"/>
            <a:r>
              <a:rPr lang="en-US" sz="1600" b="1" u="sng" dirty="0"/>
              <a:t>Project Objective</a:t>
            </a:r>
            <a:r>
              <a:rPr lang="en-US" sz="1600" b="1" dirty="0"/>
              <a:t>: </a:t>
            </a:r>
            <a:r>
              <a:rPr lang="en-US" sz="1600" dirty="0"/>
              <a:t> Develop and implement a policy to assist TMH staff in identifying and caring for patients at risk of committing suicide.</a:t>
            </a:r>
          </a:p>
          <a:p>
            <a:pPr algn="l"/>
            <a:r>
              <a:rPr lang="en-US" sz="1600" b="1" u="sng" dirty="0"/>
              <a:t>Financials</a:t>
            </a:r>
            <a:r>
              <a:rPr lang="en-US" sz="1600" b="1" dirty="0"/>
              <a:t>: </a:t>
            </a:r>
            <a:r>
              <a:rPr lang="en-US" sz="1600" dirty="0"/>
              <a:t> No cost outside of colleague time commitment.</a:t>
            </a:r>
          </a:p>
          <a:p>
            <a:pPr algn="l"/>
            <a:endParaRPr lang="en-US" sz="1600" dirty="0"/>
          </a:p>
          <a:p>
            <a:pPr algn="l"/>
            <a:endParaRPr lang="en-US" sz="1600" b="1" dirty="0"/>
          </a:p>
        </p:txBody>
      </p:sp>
    </p:spTree>
    <p:extLst>
      <p:ext uri="{BB962C8B-B14F-4D97-AF65-F5344CB8AC3E}">
        <p14:creationId xmlns:p14="http://schemas.microsoft.com/office/powerpoint/2010/main" val="289350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500139" y="1553585"/>
            <a:ext cx="9144000" cy="1563688"/>
          </a:xfrm>
        </p:spPr>
        <p:txBody>
          <a:bodyPr/>
          <a:lstStyle/>
          <a:p>
            <a:r>
              <a:rPr lang="en-US" dirty="0"/>
              <a:t>Defining Team Members</a:t>
            </a:r>
          </a:p>
        </p:txBody>
      </p:sp>
      <p:sp>
        <p:nvSpPr>
          <p:cNvPr id="4" name="Subtitle 3"/>
          <p:cNvSpPr txBox="1">
            <a:spLocks/>
          </p:cNvSpPr>
          <p:nvPr/>
        </p:nvSpPr>
        <p:spPr>
          <a:xfrm>
            <a:off x="314804" y="2496296"/>
            <a:ext cx="13787736" cy="430953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Project Sponsor		Emily Bailey		Director, Clinical Operations</a:t>
            </a:r>
          </a:p>
          <a:p>
            <a:pPr algn="l"/>
            <a:r>
              <a:rPr lang="en-US" dirty="0"/>
              <a:t>Project Owner		Jana Beeler		Nurse Manager, Outpatient Care Center</a:t>
            </a:r>
          </a:p>
          <a:p>
            <a:pPr algn="l"/>
            <a:r>
              <a:rPr lang="en-US" dirty="0"/>
              <a:t>			Morgan McWhorter	Registered Nurse, Outpatient Care Center</a:t>
            </a:r>
          </a:p>
          <a:p>
            <a:pPr algn="l"/>
            <a:r>
              <a:rPr lang="en-US" dirty="0"/>
              <a:t>Team Members		Lora Polley		Director, Ancillary Services</a:t>
            </a:r>
          </a:p>
          <a:p>
            <a:pPr algn="l"/>
            <a:r>
              <a:rPr lang="en-US" dirty="0"/>
              <a:t>			Doug Ferrill		Manager, Radiology	</a:t>
            </a:r>
          </a:p>
          <a:p>
            <a:pPr algn="l"/>
            <a:r>
              <a:rPr lang="en-US" dirty="0"/>
              <a:t>			Phyllis Jachino		Manager, Laboratory Services</a:t>
            </a:r>
          </a:p>
          <a:p>
            <a:pPr algn="l"/>
            <a:r>
              <a:rPr lang="en-US" dirty="0"/>
              <a:t>			Missy Keiser		Nurse Manager, Perioperative Services</a:t>
            </a:r>
          </a:p>
          <a:p>
            <a:pPr algn="l"/>
            <a:r>
              <a:rPr lang="en-US" dirty="0"/>
              <a:t>			Gregg Sams		Manager, Rehab </a:t>
            </a:r>
          </a:p>
          <a:p>
            <a:pPr algn="l"/>
            <a:r>
              <a:rPr lang="en-US" dirty="0"/>
              <a:t>			Olivia Waterman		Manager, Patient Safety &amp; Compliance	</a:t>
            </a:r>
          </a:p>
          <a:p>
            <a:pPr algn="l"/>
            <a:r>
              <a:rPr lang="en-US" dirty="0"/>
              <a:t>Ad hoc Members		Becky Erlenbush		Learning Consultant</a:t>
            </a:r>
          </a:p>
          <a:p>
            <a:pPr algn="l"/>
            <a:r>
              <a:rPr lang="en-US" dirty="0"/>
              <a:t>			Cheryl McMahon		Clinical Informatics Analyst</a:t>
            </a:r>
          </a:p>
          <a:p>
            <a:pPr algn="l"/>
            <a:r>
              <a:rPr lang="en-US" dirty="0"/>
              <a:t>			Vern Reinert		Director, Psychiatric Services, Springfield Memorial Hospital</a:t>
            </a:r>
          </a:p>
          <a:p>
            <a:pPr algn="l"/>
            <a:endParaRPr lang="en-US" dirty="0"/>
          </a:p>
        </p:txBody>
      </p:sp>
    </p:spTree>
    <p:extLst>
      <p:ext uri="{BB962C8B-B14F-4D97-AF65-F5344CB8AC3E}">
        <p14:creationId xmlns:p14="http://schemas.microsoft.com/office/powerpoint/2010/main" val="352556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0" y="1575146"/>
            <a:ext cx="9144000" cy="1563688"/>
          </a:xfrm>
        </p:spPr>
        <p:txBody>
          <a:bodyPr/>
          <a:lstStyle/>
          <a:p>
            <a:r>
              <a:rPr lang="en-US" dirty="0"/>
              <a:t>Project Scope</a:t>
            </a:r>
          </a:p>
        </p:txBody>
      </p:sp>
      <p:sp>
        <p:nvSpPr>
          <p:cNvPr id="5" name="TextBox 4"/>
          <p:cNvSpPr txBox="1"/>
          <p:nvPr/>
        </p:nvSpPr>
        <p:spPr>
          <a:xfrm>
            <a:off x="2419003" y="2584836"/>
            <a:ext cx="1500732" cy="553998"/>
          </a:xfrm>
          <a:prstGeom prst="rect">
            <a:avLst/>
          </a:prstGeom>
          <a:noFill/>
        </p:spPr>
        <p:txBody>
          <a:bodyPr wrap="none" rtlCol="0">
            <a:spAutoFit/>
          </a:bodyPr>
          <a:lstStyle/>
          <a:p>
            <a:r>
              <a:rPr lang="en-US" sz="3000" dirty="0"/>
              <a:t>In Scope</a:t>
            </a:r>
          </a:p>
        </p:txBody>
      </p:sp>
      <p:sp>
        <p:nvSpPr>
          <p:cNvPr id="6" name="TextBox 5"/>
          <p:cNvSpPr txBox="1"/>
          <p:nvPr/>
        </p:nvSpPr>
        <p:spPr>
          <a:xfrm>
            <a:off x="7633854" y="2584836"/>
            <a:ext cx="2194832" cy="553998"/>
          </a:xfrm>
          <a:prstGeom prst="rect">
            <a:avLst/>
          </a:prstGeom>
          <a:noFill/>
        </p:spPr>
        <p:txBody>
          <a:bodyPr wrap="none" rtlCol="0">
            <a:spAutoFit/>
          </a:bodyPr>
          <a:lstStyle/>
          <a:p>
            <a:r>
              <a:rPr lang="en-US" sz="3000" dirty="0"/>
              <a:t>Out of Scope</a:t>
            </a:r>
          </a:p>
        </p:txBody>
      </p:sp>
      <p:sp>
        <p:nvSpPr>
          <p:cNvPr id="7" name="Rectangle 6"/>
          <p:cNvSpPr/>
          <p:nvPr/>
        </p:nvSpPr>
        <p:spPr>
          <a:xfrm>
            <a:off x="1396538" y="2584837"/>
            <a:ext cx="3715789" cy="310161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73375" y="2584835"/>
            <a:ext cx="3715789" cy="31016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96538" y="2584835"/>
            <a:ext cx="3715789" cy="715318"/>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In Scope</a:t>
            </a:r>
          </a:p>
        </p:txBody>
      </p:sp>
      <p:sp>
        <p:nvSpPr>
          <p:cNvPr id="10" name="Rectangle 9"/>
          <p:cNvSpPr/>
          <p:nvPr/>
        </p:nvSpPr>
        <p:spPr>
          <a:xfrm>
            <a:off x="6873375" y="2584835"/>
            <a:ext cx="3715789" cy="715318"/>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Out of Scope</a:t>
            </a:r>
          </a:p>
        </p:txBody>
      </p:sp>
      <p:sp>
        <p:nvSpPr>
          <p:cNvPr id="11" name="TextBox 10"/>
          <p:cNvSpPr txBox="1"/>
          <p:nvPr/>
        </p:nvSpPr>
        <p:spPr>
          <a:xfrm>
            <a:off x="1396538" y="3624349"/>
            <a:ext cx="36576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Taylorville Memorial Hospital </a:t>
            </a:r>
          </a:p>
          <a:p>
            <a:pPr marL="285750" indent="-285750">
              <a:buFont typeface="Arial" panose="020B0604020202020204" pitchFamily="34" charset="0"/>
              <a:buChar char="•"/>
            </a:pPr>
            <a:r>
              <a:rPr lang="en-US" sz="1600" dirty="0"/>
              <a:t>Outpatients</a:t>
            </a:r>
          </a:p>
          <a:p>
            <a:pPr marL="742950" lvl="1" indent="-285750">
              <a:buFont typeface="Arial" panose="020B0604020202020204" pitchFamily="34" charset="0"/>
              <a:buChar char="•"/>
            </a:pPr>
            <a:r>
              <a:rPr lang="en-US" sz="1600" dirty="0"/>
              <a:t>Ambulatory Surgery</a:t>
            </a:r>
          </a:p>
          <a:p>
            <a:pPr marL="742950" lvl="1" indent="-285750">
              <a:buFont typeface="Arial" panose="020B0604020202020204" pitchFamily="34" charset="0"/>
              <a:buChar char="•"/>
            </a:pPr>
            <a:r>
              <a:rPr lang="en-US" sz="1600" dirty="0"/>
              <a:t>Rehab</a:t>
            </a:r>
          </a:p>
          <a:p>
            <a:pPr marL="742950" lvl="1" indent="-285750">
              <a:buFont typeface="Arial" panose="020B0604020202020204" pitchFamily="34" charset="0"/>
              <a:buChar char="•"/>
            </a:pPr>
            <a:r>
              <a:rPr lang="en-US" sz="1600" dirty="0"/>
              <a:t>Outpatient Care Center/Infusion</a:t>
            </a:r>
          </a:p>
          <a:p>
            <a:pPr marL="742950" lvl="1" indent="-285750">
              <a:buFont typeface="Arial" panose="020B0604020202020204" pitchFamily="34" charset="0"/>
              <a:buChar char="•"/>
            </a:pPr>
            <a:r>
              <a:rPr lang="en-US" sz="1600" dirty="0"/>
              <a:t>Imaging</a:t>
            </a:r>
          </a:p>
          <a:p>
            <a:pPr marL="742950" lvl="1" indent="-285750">
              <a:buFont typeface="Arial" panose="020B0604020202020204" pitchFamily="34" charset="0"/>
              <a:buChar char="•"/>
            </a:pPr>
            <a:r>
              <a:rPr lang="en-US" sz="1600" dirty="0"/>
              <a:t>Laboratory Services</a:t>
            </a:r>
          </a:p>
          <a:p>
            <a:pPr marL="742950" lvl="1" indent="-285750">
              <a:buFont typeface="Arial" panose="020B0604020202020204" pitchFamily="34" charset="0"/>
              <a:buChar char="•"/>
            </a:pPr>
            <a:r>
              <a:rPr lang="en-US" sz="1600" dirty="0"/>
              <a:t>Cardiopulmonary</a:t>
            </a:r>
          </a:p>
        </p:txBody>
      </p:sp>
      <p:sp>
        <p:nvSpPr>
          <p:cNvPr id="12" name="TextBox 11"/>
          <p:cNvSpPr txBox="1"/>
          <p:nvPr/>
        </p:nvSpPr>
        <p:spPr>
          <a:xfrm>
            <a:off x="6941126" y="3624349"/>
            <a:ext cx="3574474"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Any Memorial Health affiliate other than Taylorville Memorial Hospital</a:t>
            </a:r>
          </a:p>
          <a:p>
            <a:pPr marL="285750" indent="-285750">
              <a:buFont typeface="Arial" panose="020B0604020202020204" pitchFamily="34" charset="0"/>
              <a:buChar char="•"/>
            </a:pPr>
            <a:r>
              <a:rPr lang="en-US" sz="1600" dirty="0"/>
              <a:t>Emergency Department patients</a:t>
            </a:r>
          </a:p>
          <a:p>
            <a:pPr marL="285750" indent="-285750">
              <a:buFont typeface="Arial" panose="020B0604020202020204" pitchFamily="34" charset="0"/>
              <a:buChar char="•"/>
            </a:pPr>
            <a:r>
              <a:rPr lang="en-US" sz="1600" dirty="0"/>
              <a:t>Acute Care/Inpatients</a:t>
            </a:r>
          </a:p>
          <a:p>
            <a:pPr marL="285750" indent="-285750">
              <a:buFont typeface="Arial" panose="020B0604020202020204" pitchFamily="34" charset="0"/>
              <a:buChar char="•"/>
            </a:pPr>
            <a:r>
              <a:rPr lang="en-US" sz="1600" dirty="0"/>
              <a:t>Senior Life Solutions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92731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39636" y="991260"/>
            <a:ext cx="9144000" cy="721160"/>
          </a:xfrm>
        </p:spPr>
        <p:txBody>
          <a:bodyPr>
            <a:noAutofit/>
          </a:bodyPr>
          <a:lstStyle/>
          <a:p>
            <a:r>
              <a:rPr lang="en-US" sz="6000" b="1" dirty="0"/>
              <a:t>Voice of the Customer</a:t>
            </a:r>
          </a:p>
        </p:txBody>
      </p:sp>
      <p:graphicFrame>
        <p:nvGraphicFramePr>
          <p:cNvPr id="6" name="Content Placeholder 4"/>
          <p:cNvGraphicFramePr>
            <a:graphicFrameLocks/>
          </p:cNvGraphicFramePr>
          <p:nvPr>
            <p:extLst>
              <p:ext uri="{D42A27DB-BD31-4B8C-83A1-F6EECF244321}">
                <p14:modId xmlns:p14="http://schemas.microsoft.com/office/powerpoint/2010/main" val="1956892102"/>
              </p:ext>
            </p:extLst>
          </p:nvPr>
        </p:nvGraphicFramePr>
        <p:xfrm>
          <a:off x="83128" y="1770609"/>
          <a:ext cx="12028517" cy="4933291"/>
        </p:xfrm>
        <a:graphic>
          <a:graphicData uri="http://schemas.openxmlformats.org/drawingml/2006/table">
            <a:tbl>
              <a:tblPr firstRow="1" bandRow="1">
                <a:tableStyleId>{5C22544A-7EE6-4342-B048-85BDC9FD1C3A}</a:tableStyleId>
              </a:tblPr>
              <a:tblGrid>
                <a:gridCol w="2917767">
                  <a:extLst>
                    <a:ext uri="{9D8B030D-6E8A-4147-A177-3AD203B41FA5}">
                      <a16:colId xmlns:a16="http://schemas.microsoft.com/office/drawing/2014/main" val="20000"/>
                    </a:ext>
                  </a:extLst>
                </a:gridCol>
                <a:gridCol w="5701584">
                  <a:extLst>
                    <a:ext uri="{9D8B030D-6E8A-4147-A177-3AD203B41FA5}">
                      <a16:colId xmlns:a16="http://schemas.microsoft.com/office/drawing/2014/main" val="20001"/>
                    </a:ext>
                  </a:extLst>
                </a:gridCol>
                <a:gridCol w="3409166">
                  <a:extLst>
                    <a:ext uri="{9D8B030D-6E8A-4147-A177-3AD203B41FA5}">
                      <a16:colId xmlns:a16="http://schemas.microsoft.com/office/drawing/2014/main" val="20002"/>
                    </a:ext>
                  </a:extLst>
                </a:gridCol>
              </a:tblGrid>
              <a:tr h="897969">
                <a:tc>
                  <a:txBody>
                    <a:bodyPr/>
                    <a:lstStyle/>
                    <a:p>
                      <a:pPr algn="ctr"/>
                      <a:r>
                        <a:rPr lang="en-US" sz="2100" dirty="0"/>
                        <a:t>Customer</a:t>
                      </a:r>
                    </a:p>
                  </a:txBody>
                  <a:tcPr marL="121920" marR="121920" anchor="ctr"/>
                </a:tc>
                <a:tc>
                  <a:txBody>
                    <a:bodyPr/>
                    <a:lstStyle/>
                    <a:p>
                      <a:pPr algn="ctr"/>
                      <a:r>
                        <a:rPr lang="en-US" sz="2100" dirty="0"/>
                        <a:t>Voice of the Customer</a:t>
                      </a:r>
                    </a:p>
                  </a:txBody>
                  <a:tcPr marL="121920" marR="121920" anchor="ctr"/>
                </a:tc>
                <a:tc>
                  <a:txBody>
                    <a:bodyPr/>
                    <a:lstStyle/>
                    <a:p>
                      <a:pPr algn="ctr"/>
                      <a:r>
                        <a:rPr lang="en-US" sz="1900" dirty="0"/>
                        <a:t>Key Output Characteristics</a:t>
                      </a:r>
                      <a:r>
                        <a:rPr lang="en-US" sz="1900" baseline="0" dirty="0"/>
                        <a:t> Important to Customer (CTQ’s)</a:t>
                      </a:r>
                      <a:endParaRPr lang="en-US" sz="1900" dirty="0"/>
                    </a:p>
                  </a:txBody>
                  <a:tcPr marL="121920" marR="121920" anchor="ctr"/>
                </a:tc>
                <a:extLst>
                  <a:ext uri="{0D108BD9-81ED-4DB2-BD59-A6C34878D82A}">
                    <a16:rowId xmlns:a16="http://schemas.microsoft.com/office/drawing/2014/main" val="10000"/>
                  </a:ext>
                </a:extLst>
              </a:tr>
              <a:tr h="1136132">
                <a:tc>
                  <a:txBody>
                    <a:bodyPr/>
                    <a:lstStyle/>
                    <a:p>
                      <a:r>
                        <a:rPr lang="en-US" sz="1800" dirty="0"/>
                        <a:t>RN</a:t>
                      </a:r>
                    </a:p>
                  </a:txBody>
                  <a:tcPr marL="121920" marR="1219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Current TMH Policy applies to</a:t>
                      </a:r>
                      <a:r>
                        <a:rPr lang="en-US" sz="1500" baseline="0" dirty="0"/>
                        <a:t> patients in the Emergency                                                Department and Acute Care/Swing Bed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t>Policy needed to identify at risk patients in outpatient settings, though these patients are considered at low risk.</a:t>
                      </a:r>
                      <a:endParaRPr lang="en-US" sz="1500" dirty="0"/>
                    </a:p>
                    <a:p>
                      <a:pPr marL="0" indent="0">
                        <a:buFont typeface="Arial" panose="020B0604020202020204" pitchFamily="34" charset="0"/>
                        <a:buNone/>
                      </a:pPr>
                      <a:endParaRPr lang="en-US" sz="1500" dirty="0"/>
                    </a:p>
                  </a:txBody>
                  <a:tcPr marL="121920" marR="121920"/>
                </a:tc>
                <a:tc>
                  <a:txBody>
                    <a:bodyPr/>
                    <a:lstStyle/>
                    <a:p>
                      <a:pPr>
                        <a:buFont typeface="Arial" pitchFamily="34" charset="0"/>
                        <a:buChar char="•"/>
                      </a:pPr>
                      <a:r>
                        <a:rPr lang="en-US" sz="1300" dirty="0"/>
                        <a:t>Safe</a:t>
                      </a:r>
                    </a:p>
                    <a:p>
                      <a:pPr>
                        <a:buFont typeface="Arial" pitchFamily="34" charset="0"/>
                        <a:buChar char="•"/>
                      </a:pPr>
                      <a:r>
                        <a:rPr lang="en-US" sz="1300" dirty="0"/>
                        <a:t>Timely</a:t>
                      </a:r>
                    </a:p>
                    <a:p>
                      <a:pPr>
                        <a:buFont typeface="Arial" pitchFamily="34" charset="0"/>
                        <a:buChar char="•"/>
                      </a:pPr>
                      <a:r>
                        <a:rPr lang="en-US" sz="1300" dirty="0"/>
                        <a:t>Effective</a:t>
                      </a:r>
                    </a:p>
                    <a:p>
                      <a:pPr>
                        <a:buFont typeface="Arial" pitchFamily="34" charset="0"/>
                        <a:buChar char="•"/>
                      </a:pPr>
                      <a:r>
                        <a:rPr lang="en-US" sz="1300" dirty="0"/>
                        <a:t>Patient</a:t>
                      </a:r>
                      <a:r>
                        <a:rPr lang="en-US" sz="1300" baseline="0" dirty="0"/>
                        <a:t>-Centered</a:t>
                      </a:r>
                      <a:endParaRPr lang="en-US" sz="1300" dirty="0"/>
                    </a:p>
                  </a:txBody>
                  <a:tcPr marL="121920" marR="121920"/>
                </a:tc>
                <a:extLst>
                  <a:ext uri="{0D108BD9-81ED-4DB2-BD59-A6C34878D82A}">
                    <a16:rowId xmlns:a16="http://schemas.microsoft.com/office/drawing/2014/main" val="10001"/>
                  </a:ext>
                </a:extLst>
              </a:tr>
              <a:tr h="925737">
                <a:tc>
                  <a:txBody>
                    <a:bodyPr/>
                    <a:lstStyle/>
                    <a:p>
                      <a:r>
                        <a:rPr lang="en-US" sz="1800" dirty="0"/>
                        <a:t>TMH Administration</a:t>
                      </a:r>
                    </a:p>
                  </a:txBody>
                  <a:tcPr marL="121920" marR="1219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Outpatient Care Areas considered at low risk for TMH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TJC</a:t>
                      </a:r>
                      <a:r>
                        <a:rPr lang="en-US" sz="1500" baseline="0" dirty="0"/>
                        <a:t> NPSG identifies suicide risk as a safety risk – recommend OP policy development</a:t>
                      </a:r>
                      <a:endParaRPr lang="en-US" sz="1500" dirty="0"/>
                    </a:p>
                    <a:p>
                      <a:pPr marL="285750" indent="-285750">
                        <a:buFont typeface="Arial" panose="020B0604020202020204" pitchFamily="34" charset="0"/>
                        <a:buChar char="•"/>
                      </a:pPr>
                      <a:endParaRPr lang="en-US" sz="1500" baseline="0" dirty="0"/>
                    </a:p>
                  </a:txBody>
                  <a:tcPr marL="121920" marR="121920"/>
                </a:tc>
                <a:tc>
                  <a:txBody>
                    <a:bodyPr/>
                    <a:lstStyle/>
                    <a:p>
                      <a:pPr>
                        <a:buFont typeface="Arial" pitchFamily="34" charset="0"/>
                        <a:buChar char="•"/>
                      </a:pPr>
                      <a:r>
                        <a:rPr lang="en-US" sz="1300" dirty="0"/>
                        <a:t>Safe</a:t>
                      </a:r>
                    </a:p>
                    <a:p>
                      <a:pPr>
                        <a:buFont typeface="Arial" pitchFamily="34" charset="0"/>
                        <a:buChar char="•"/>
                      </a:pPr>
                      <a:r>
                        <a:rPr lang="en-US" sz="1300" dirty="0"/>
                        <a:t>Effective</a:t>
                      </a:r>
                    </a:p>
                    <a:p>
                      <a:pPr>
                        <a:buFont typeface="Arial" pitchFamily="34" charset="0"/>
                        <a:buChar char="•"/>
                      </a:pPr>
                      <a:r>
                        <a:rPr lang="en-US" sz="1300" dirty="0"/>
                        <a:t>Patient</a:t>
                      </a:r>
                      <a:r>
                        <a:rPr lang="en-US" sz="1300" baseline="0" dirty="0"/>
                        <a:t>-Centered</a:t>
                      </a:r>
                      <a:endParaRPr lang="en-US" sz="1300" dirty="0"/>
                    </a:p>
                  </a:txBody>
                  <a:tcPr marL="121920" marR="121920"/>
                </a:tc>
                <a:extLst>
                  <a:ext uri="{0D108BD9-81ED-4DB2-BD59-A6C34878D82A}">
                    <a16:rowId xmlns:a16="http://schemas.microsoft.com/office/drawing/2014/main" val="10002"/>
                  </a:ext>
                </a:extLst>
              </a:tr>
              <a:tr h="597749">
                <a:tc>
                  <a:txBody>
                    <a:bodyPr/>
                    <a:lstStyle/>
                    <a:p>
                      <a:r>
                        <a:rPr lang="en-US" sz="1800" dirty="0"/>
                        <a:t>Outpatient</a:t>
                      </a:r>
                      <a:r>
                        <a:rPr lang="en-US" sz="1800" baseline="0" dirty="0"/>
                        <a:t> Care Areas </a:t>
                      </a:r>
                    </a:p>
                    <a:p>
                      <a:r>
                        <a:rPr lang="en-US" sz="1200" baseline="0" dirty="0"/>
                        <a:t>(Cardiopulmonary, Lab, Radiology, Rehab)</a:t>
                      </a:r>
                      <a:endParaRPr lang="en-US" sz="1200" dirty="0"/>
                    </a:p>
                  </a:txBody>
                  <a:tcPr marL="121920" marR="121920"/>
                </a:tc>
                <a:tc>
                  <a:txBody>
                    <a:bodyPr/>
                    <a:lstStyle/>
                    <a:p>
                      <a:pPr marL="342900" indent="-342900">
                        <a:buFont typeface="Arial" panose="020B0604020202020204" pitchFamily="34" charset="0"/>
                        <a:buChar char="•"/>
                      </a:pPr>
                      <a:r>
                        <a:rPr lang="en-US" sz="1500" dirty="0"/>
                        <a:t>Currently no</a:t>
                      </a:r>
                      <a:r>
                        <a:rPr lang="en-US" sz="1500" baseline="0" dirty="0"/>
                        <a:t> policy in place for outpatient suicide risk assessment/screening</a:t>
                      </a:r>
                    </a:p>
                  </a:txBody>
                  <a:tcPr marL="121920" marR="121920"/>
                </a:tc>
                <a:tc>
                  <a:txBody>
                    <a:bodyPr/>
                    <a:lstStyle/>
                    <a:p>
                      <a:pPr>
                        <a:buFont typeface="Arial" pitchFamily="34" charset="0"/>
                        <a:buChar char="•"/>
                      </a:pPr>
                      <a:r>
                        <a:rPr lang="en-US" sz="1300" dirty="0"/>
                        <a:t>Safe</a:t>
                      </a:r>
                    </a:p>
                    <a:p>
                      <a:pPr>
                        <a:buFont typeface="Arial" pitchFamily="34" charset="0"/>
                        <a:buChar char="•"/>
                      </a:pPr>
                      <a:r>
                        <a:rPr lang="en-US" sz="1300" dirty="0"/>
                        <a:t>Patient</a:t>
                      </a:r>
                      <a:r>
                        <a:rPr lang="en-US" sz="1300" baseline="0" dirty="0"/>
                        <a:t>-Centered</a:t>
                      </a:r>
                      <a:endParaRPr lang="en-US" sz="1300" dirty="0"/>
                    </a:p>
                  </a:txBody>
                  <a:tcPr marL="121920" marR="121920"/>
                </a:tc>
                <a:extLst>
                  <a:ext uri="{0D108BD9-81ED-4DB2-BD59-A6C34878D82A}">
                    <a16:rowId xmlns:a16="http://schemas.microsoft.com/office/drawing/2014/main" val="10003"/>
                  </a:ext>
                </a:extLst>
              </a:tr>
              <a:tr h="1197293">
                <a:tc>
                  <a:txBody>
                    <a:bodyPr/>
                    <a:lstStyle/>
                    <a:p>
                      <a:r>
                        <a:rPr lang="en-US" sz="1800" dirty="0"/>
                        <a:t>TJC</a:t>
                      </a:r>
                    </a:p>
                  </a:txBody>
                  <a:tcPr marL="121920" marR="121920"/>
                </a:tc>
                <a:tc>
                  <a:txBody>
                    <a:bodyPr/>
                    <a:lstStyle/>
                    <a:p>
                      <a:pPr marL="342900" indent="-342900">
                        <a:buFont typeface="Arial" panose="020B0604020202020204" pitchFamily="34" charset="0"/>
                        <a:buChar char="•"/>
                      </a:pPr>
                      <a:r>
                        <a:rPr lang="en-US" sz="1500" dirty="0"/>
                        <a:t>Goal</a:t>
                      </a:r>
                      <a:r>
                        <a:rPr lang="en-US" sz="1500" baseline="0" dirty="0"/>
                        <a:t> 15 – The critical access hospital identifies safety risks inherent in its patient population.</a:t>
                      </a:r>
                    </a:p>
                    <a:p>
                      <a:pPr marL="342900" indent="-342900">
                        <a:buFont typeface="Arial" panose="020B0604020202020204" pitchFamily="34" charset="0"/>
                        <a:buChar char="•"/>
                      </a:pPr>
                      <a:r>
                        <a:rPr lang="en-US" sz="1500" baseline="0" dirty="0"/>
                        <a:t>NPSG.15.01.01 – Reduce the risk of suicide.</a:t>
                      </a:r>
                    </a:p>
                    <a:p>
                      <a:endParaRPr lang="en-US" sz="2500" dirty="0"/>
                    </a:p>
                  </a:txBody>
                  <a:tcPr marL="121920" marR="121920"/>
                </a:tc>
                <a:tc>
                  <a:txBody>
                    <a:bodyPr/>
                    <a:lstStyle/>
                    <a:p>
                      <a:pPr>
                        <a:buFont typeface="Arial" pitchFamily="34" charset="0"/>
                        <a:buChar char="•"/>
                      </a:pPr>
                      <a:r>
                        <a:rPr lang="en-US" sz="1300" dirty="0"/>
                        <a:t>Safe</a:t>
                      </a:r>
                    </a:p>
                    <a:p>
                      <a:pPr>
                        <a:buFont typeface="Arial" pitchFamily="34" charset="0"/>
                        <a:buChar char="•"/>
                      </a:pPr>
                      <a:r>
                        <a:rPr lang="en-US" sz="1300" dirty="0"/>
                        <a:t>Timely</a:t>
                      </a:r>
                    </a:p>
                    <a:p>
                      <a:pPr>
                        <a:buFont typeface="Arial" pitchFamily="34" charset="0"/>
                        <a:buChar char="•"/>
                      </a:pPr>
                      <a:r>
                        <a:rPr lang="en-US" sz="1300" dirty="0"/>
                        <a:t>Effective</a:t>
                      </a:r>
                    </a:p>
                    <a:p>
                      <a:pPr>
                        <a:buFont typeface="Arial" pitchFamily="34" charset="0"/>
                        <a:buChar char="•"/>
                      </a:pPr>
                      <a:r>
                        <a:rPr lang="en-US" sz="1300" dirty="0"/>
                        <a:t>Patient</a:t>
                      </a:r>
                      <a:r>
                        <a:rPr lang="en-US" sz="1300" baseline="0" dirty="0"/>
                        <a:t>-Centered</a:t>
                      </a:r>
                      <a:endParaRPr lang="en-US" sz="1300" dirty="0"/>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942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5266" y="2211186"/>
            <a:ext cx="7074131" cy="4896195"/>
          </a:xfrm>
        </p:spPr>
        <p:txBody>
          <a:bodyPr/>
          <a:lstStyle/>
          <a:p>
            <a:pPr marL="342900" indent="-342900" algn="l">
              <a:buFont typeface="Arial" panose="020B0604020202020204" pitchFamily="34" charset="0"/>
              <a:buChar char="•"/>
            </a:pPr>
            <a:r>
              <a:rPr lang="en-US" dirty="0"/>
              <a:t>Develop Suicide Prevention for Outpatients – Departmental Questionnaire</a:t>
            </a:r>
          </a:p>
          <a:p>
            <a:pPr marL="800100" lvl="1" indent="-342900" algn="l">
              <a:buFont typeface="Arial" panose="020B0604020202020204" pitchFamily="34" charset="0"/>
              <a:buChar char="•"/>
            </a:pPr>
            <a:r>
              <a:rPr lang="en-US" dirty="0"/>
              <a:t>Assistance/guidance provided by Memorial Health partner, Director of Psychiatric Services, Springfield Memorial Hospital</a:t>
            </a:r>
          </a:p>
          <a:p>
            <a:pPr marL="342900" indent="-342900" algn="l">
              <a:buFont typeface="Arial" panose="020B0604020202020204" pitchFamily="34" charset="0"/>
              <a:buChar char="•"/>
            </a:pPr>
            <a:r>
              <a:rPr lang="en-US" dirty="0"/>
              <a:t>Sent to the leader of each outpatient department (February 1</a:t>
            </a:r>
            <a:r>
              <a:rPr lang="en-US" baseline="30000" dirty="0"/>
              <a:t>st</a:t>
            </a:r>
            <a:r>
              <a:rPr lang="en-US" dirty="0"/>
              <a:t>)</a:t>
            </a:r>
          </a:p>
          <a:p>
            <a:pPr marL="800100" lvl="1" indent="-342900" algn="l">
              <a:buFont typeface="Arial" panose="020B0604020202020204" pitchFamily="34" charset="0"/>
              <a:buChar char="•"/>
            </a:pPr>
            <a:r>
              <a:rPr lang="en-US" dirty="0"/>
              <a:t> Response requested by February 15</a:t>
            </a:r>
            <a:r>
              <a:rPr lang="en-US" baseline="30000" dirty="0"/>
              <a:t>th</a:t>
            </a:r>
            <a:r>
              <a:rPr lang="en-US" dirty="0"/>
              <a:t> (two weeks)</a:t>
            </a:r>
          </a:p>
          <a:p>
            <a:pPr marL="800100" lvl="1" indent="-342900" algn="l">
              <a:buFont typeface="Arial" panose="020B0604020202020204" pitchFamily="34" charset="0"/>
              <a:buChar char="•"/>
            </a:pPr>
            <a:endParaRPr lang="en-US" dirty="0"/>
          </a:p>
          <a:p>
            <a:pPr lvl="1" algn="l"/>
            <a:endParaRPr lang="en-US" dirty="0"/>
          </a:p>
        </p:txBody>
      </p:sp>
      <p:sp>
        <p:nvSpPr>
          <p:cNvPr id="3" name="Text Placeholder 2"/>
          <p:cNvSpPr>
            <a:spLocks noGrp="1"/>
          </p:cNvSpPr>
          <p:nvPr>
            <p:ph type="body" sz="quarter" idx="10"/>
          </p:nvPr>
        </p:nvSpPr>
        <p:spPr>
          <a:xfrm>
            <a:off x="1465811" y="793750"/>
            <a:ext cx="9144000" cy="802293"/>
          </a:xfrm>
        </p:spPr>
        <p:txBody>
          <a:bodyPr>
            <a:noAutofit/>
          </a:bodyPr>
          <a:lstStyle/>
          <a:p>
            <a:r>
              <a:rPr lang="en-US" dirty="0"/>
              <a:t>Measure</a:t>
            </a:r>
          </a:p>
        </p:txBody>
      </p:sp>
      <p:pic>
        <p:nvPicPr>
          <p:cNvPr id="5" name="Picture 4"/>
          <p:cNvPicPr>
            <a:picLocks noChangeAspect="1"/>
          </p:cNvPicPr>
          <p:nvPr/>
        </p:nvPicPr>
        <p:blipFill>
          <a:blip r:embed="rId3"/>
          <a:stretch>
            <a:fillRect/>
          </a:stretch>
        </p:blipFill>
        <p:spPr>
          <a:xfrm>
            <a:off x="7515917" y="983760"/>
            <a:ext cx="4487660" cy="5753980"/>
          </a:xfrm>
          <a:prstGeom prst="rect">
            <a:avLst/>
          </a:prstGeom>
        </p:spPr>
      </p:pic>
    </p:spTree>
    <p:extLst>
      <p:ext uri="{BB962C8B-B14F-4D97-AF65-F5344CB8AC3E}">
        <p14:creationId xmlns:p14="http://schemas.microsoft.com/office/powerpoint/2010/main" val="321268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6379" y="2069869"/>
            <a:ext cx="4547062" cy="4330931"/>
          </a:xfrm>
        </p:spPr>
        <p:txBody>
          <a:bodyPr>
            <a:normAutofit fontScale="92500" lnSpcReduction="20000"/>
          </a:bodyPr>
          <a:lstStyle/>
          <a:p>
            <a:pPr marL="342900" indent="-342900" algn="l">
              <a:buFont typeface="Arial" panose="020B0604020202020204" pitchFamily="34" charset="0"/>
              <a:buChar char="•"/>
            </a:pPr>
            <a:r>
              <a:rPr lang="en-US" dirty="0"/>
              <a:t>Responses aggregated and analyzed to determine whether any outpatient care areas will be required to complete a Suicide Risk Assessment</a:t>
            </a:r>
          </a:p>
          <a:p>
            <a:pPr marL="800100" lvl="1" indent="-342900" algn="l">
              <a:buFont typeface="Arial" panose="020B0604020202020204" pitchFamily="34" charset="0"/>
              <a:buChar char="•"/>
            </a:pPr>
            <a:r>
              <a:rPr lang="en-US" dirty="0"/>
              <a:t>Assistance/guidance provided by Memorial Health partner, Director of Psychiatric Services, Springfield Memorial Hospital</a:t>
            </a:r>
          </a:p>
          <a:p>
            <a:pPr marL="800100" lvl="1" indent="-342900" algn="l">
              <a:buFont typeface="Arial" panose="020B0604020202020204" pitchFamily="34" charset="0"/>
              <a:buChar char="•"/>
            </a:pPr>
            <a:r>
              <a:rPr lang="en-US" dirty="0"/>
              <a:t>If &gt; 2 risks on the questionnaire identified as correlating with risk of suicide were selected by the department leader, the department will be required to complete a Suicide Risk Assessment on all patients they serve ages 12 and older.</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a:p>
        </p:txBody>
      </p:sp>
      <p:sp>
        <p:nvSpPr>
          <p:cNvPr id="3" name="Text Placeholder 2"/>
          <p:cNvSpPr>
            <a:spLocks noGrp="1"/>
          </p:cNvSpPr>
          <p:nvPr>
            <p:ph type="body" sz="quarter" idx="10"/>
          </p:nvPr>
        </p:nvSpPr>
        <p:spPr>
          <a:xfrm>
            <a:off x="1432560" y="743874"/>
            <a:ext cx="9144000" cy="1563688"/>
          </a:xfrm>
        </p:spPr>
        <p:txBody>
          <a:bodyPr/>
          <a:lstStyle/>
          <a:p>
            <a:r>
              <a:rPr lang="en-US" dirty="0"/>
              <a:t>Analyze</a:t>
            </a:r>
          </a:p>
        </p:txBody>
      </p:sp>
      <p:pic>
        <p:nvPicPr>
          <p:cNvPr id="4" name="Picture 3"/>
          <p:cNvPicPr>
            <a:picLocks noChangeAspect="1"/>
          </p:cNvPicPr>
          <p:nvPr/>
        </p:nvPicPr>
        <p:blipFill>
          <a:blip r:embed="rId3"/>
          <a:stretch>
            <a:fillRect/>
          </a:stretch>
        </p:blipFill>
        <p:spPr>
          <a:xfrm>
            <a:off x="4513811" y="1936305"/>
            <a:ext cx="7678189" cy="4281095"/>
          </a:xfrm>
          <a:prstGeom prst="rect">
            <a:avLst/>
          </a:prstGeom>
        </p:spPr>
      </p:pic>
    </p:spTree>
    <p:extLst>
      <p:ext uri="{BB962C8B-B14F-4D97-AF65-F5344CB8AC3E}">
        <p14:creationId xmlns:p14="http://schemas.microsoft.com/office/powerpoint/2010/main" val="58812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5004" y="2344542"/>
            <a:ext cx="9144000" cy="4982818"/>
          </a:xfrm>
        </p:spPr>
        <p:txBody>
          <a:bodyPr/>
          <a:lstStyle/>
          <a:p>
            <a:pPr marL="342900" indent="-342900" algn="l">
              <a:buFont typeface="Arial" panose="020B0604020202020204" pitchFamily="34" charset="0"/>
              <a:buChar char="•"/>
            </a:pPr>
            <a:r>
              <a:rPr lang="en-US" dirty="0"/>
              <a:t>Policy development – improve compliance with TJC</a:t>
            </a:r>
          </a:p>
          <a:p>
            <a:pPr marL="342900" indent="-342900" algn="l">
              <a:buFont typeface="Arial" panose="020B0604020202020204" pitchFamily="34" charset="0"/>
              <a:buChar char="•"/>
            </a:pPr>
            <a:r>
              <a:rPr lang="en-US" dirty="0"/>
              <a:t>Documentation update</a:t>
            </a:r>
          </a:p>
          <a:p>
            <a:pPr marL="342900" indent="-342900" algn="l">
              <a:buFont typeface="Arial" panose="020B0604020202020204" pitchFamily="34" charset="0"/>
              <a:buChar char="•"/>
            </a:pPr>
            <a:r>
              <a:rPr lang="en-US" dirty="0"/>
              <a:t>Education</a:t>
            </a:r>
          </a:p>
          <a:p>
            <a:pPr marL="342900" indent="-342900" algn="l">
              <a:buFont typeface="Arial" panose="020B0604020202020204" pitchFamily="34" charset="0"/>
              <a:buChar char="•"/>
            </a:pPr>
            <a:r>
              <a:rPr lang="en-US" dirty="0" err="1"/>
              <a:t>Ultamately</a:t>
            </a:r>
            <a:r>
              <a:rPr lang="en-US" dirty="0"/>
              <a:t> </a:t>
            </a:r>
          </a:p>
        </p:txBody>
      </p:sp>
      <p:sp>
        <p:nvSpPr>
          <p:cNvPr id="3" name="Text Placeholder 2"/>
          <p:cNvSpPr>
            <a:spLocks noGrp="1"/>
          </p:cNvSpPr>
          <p:nvPr>
            <p:ph type="body" sz="quarter" idx="10"/>
          </p:nvPr>
        </p:nvSpPr>
        <p:spPr>
          <a:xfrm>
            <a:off x="1244600" y="556683"/>
            <a:ext cx="9144000" cy="1563688"/>
          </a:xfrm>
        </p:spPr>
        <p:txBody>
          <a:bodyPr/>
          <a:lstStyle/>
          <a:p>
            <a:r>
              <a:rPr lang="en-US" dirty="0"/>
              <a:t>Improve</a:t>
            </a:r>
          </a:p>
        </p:txBody>
      </p:sp>
    </p:spTree>
    <p:extLst>
      <p:ext uri="{BB962C8B-B14F-4D97-AF65-F5344CB8AC3E}">
        <p14:creationId xmlns:p14="http://schemas.microsoft.com/office/powerpoint/2010/main" val="415469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4176</TotalTime>
  <Words>2107</Words>
  <Application>Microsoft Office PowerPoint</Application>
  <PresentationFormat>Widescreen</PresentationFormat>
  <Paragraphs>166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Outpatient Suicide Risk Assessment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Memorial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Outpatient Fall Risk Assessment Implementation</dc:title>
  <dc:creator>Bailey, Emily</dc:creator>
  <cp:lastModifiedBy>Stephanie DeMay</cp:lastModifiedBy>
  <cp:revision>61</cp:revision>
  <cp:lastPrinted>2021-11-17T12:57:22Z</cp:lastPrinted>
  <dcterms:created xsi:type="dcterms:W3CDTF">2021-11-16T12:53:29Z</dcterms:created>
  <dcterms:modified xsi:type="dcterms:W3CDTF">2022-04-28T16:26:00Z</dcterms:modified>
</cp:coreProperties>
</file>