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0" r:id="rId2"/>
  </p:sldMasterIdLst>
  <p:sldIdLst>
    <p:sldId id="260" r:id="rId3"/>
    <p:sldId id="261" r:id="rId4"/>
    <p:sldId id="263" r:id="rId5"/>
    <p:sldId id="278" r:id="rId6"/>
    <p:sldId id="279" r:id="rId7"/>
    <p:sldId id="262" r:id="rId8"/>
    <p:sldId id="277" r:id="rId9"/>
    <p:sldId id="280" r:id="rId10"/>
    <p:sldId id="283" r:id="rId11"/>
    <p:sldId id="282" r:id="rId12"/>
    <p:sldId id="284" r:id="rId13"/>
    <p:sldId id="28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3A3838"/>
    <a:srgbClr val="6EAFCC"/>
    <a:srgbClr val="00274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92254" cy="69706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48254" y="4402693"/>
            <a:ext cx="8943746" cy="815008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48254" y="5535753"/>
            <a:ext cx="8943746" cy="865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89711" y="-1"/>
            <a:ext cx="11787612" cy="289712"/>
          </a:xfrm>
          <a:prstGeom prst="rect">
            <a:avLst/>
          </a:prstGeom>
          <a:solidFill>
            <a:srgbClr val="01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92252" cy="69706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48254" y="4402693"/>
            <a:ext cx="8943746" cy="815008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48254" y="5535753"/>
            <a:ext cx="8943746" cy="865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89711" y="-1"/>
            <a:ext cx="11787612" cy="289712"/>
          </a:xfrm>
          <a:prstGeom prst="rect">
            <a:avLst/>
          </a:prstGeom>
          <a:solidFill>
            <a:srgbClr val="01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465982"/>
            <a:ext cx="9144000" cy="16830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622550"/>
            <a:ext cx="9144000" cy="1563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89711" y="-1"/>
            <a:ext cx="11787612" cy="289712"/>
          </a:xfrm>
          <a:prstGeom prst="rect">
            <a:avLst/>
          </a:prstGeom>
          <a:solidFill>
            <a:srgbClr val="01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2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465982"/>
            <a:ext cx="9144000" cy="16830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622550"/>
            <a:ext cx="9144000" cy="1563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89711" y="-1"/>
            <a:ext cx="11787612" cy="289712"/>
          </a:xfrm>
          <a:prstGeom prst="rect">
            <a:avLst/>
          </a:prstGeom>
          <a:solidFill>
            <a:srgbClr val="01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>
                <a:solidFill>
                  <a:schemeClr val="tx1"/>
                </a:solidFill>
              </a:defRPr>
            </a:lvl1pPr>
            <a:lvl2pPr marL="228600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 marL="465138" indent="-228600">
              <a:spcBef>
                <a:spcPts val="1200"/>
              </a:spcBef>
              <a:tabLst/>
              <a:defRPr>
                <a:solidFill>
                  <a:schemeClr val="tx1"/>
                </a:solidFill>
              </a:defRPr>
            </a:lvl3pPr>
            <a:lvl4pPr marL="690563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4pPr>
            <a:lvl5pPr marL="914400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53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>
                <a:solidFill>
                  <a:schemeClr val="tx1"/>
                </a:solidFill>
              </a:defRPr>
            </a:lvl1pPr>
            <a:lvl2pPr marL="228600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 marL="465138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 marL="690563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4pPr>
            <a:lvl5pPr marL="914400" indent="-228600">
              <a:spcBef>
                <a:spcPts val="12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9711" y="-1"/>
            <a:ext cx="11787612" cy="289712"/>
          </a:xfrm>
          <a:prstGeom prst="rect">
            <a:avLst/>
          </a:prstGeom>
          <a:solidFill>
            <a:srgbClr val="01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7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54" r:id="rId3"/>
    <p:sldLayoutId id="2147483663" r:id="rId4"/>
    <p:sldLayoutId id="2147483655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057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b="0" dirty="0"/>
              <a:t>Taylorville Memorial Hospital Emergency Department Supply Room Renovation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Darin Buttz, Director of Community Health </a:t>
            </a:r>
          </a:p>
        </p:txBody>
      </p:sp>
    </p:spTree>
    <p:extLst>
      <p:ext uri="{BB962C8B-B14F-4D97-AF65-F5344CB8AC3E}">
        <p14:creationId xmlns:p14="http://schemas.microsoft.com/office/powerpoint/2010/main" val="36333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444" y="383598"/>
            <a:ext cx="10515600" cy="1325563"/>
          </a:xfrm>
        </p:spPr>
        <p:txBody>
          <a:bodyPr/>
          <a:lstStyle/>
          <a:p>
            <a:r>
              <a:rPr lang="en-US" sz="3600" dirty="0"/>
              <a:t>Barrier #2:</a:t>
            </a:r>
            <a:br>
              <a:rPr lang="en-US" sz="3600" dirty="0"/>
            </a:br>
            <a:r>
              <a:rPr lang="en-US" sz="3600" dirty="0"/>
              <a:t>Bid on renovations: $58,805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378" y="1619538"/>
            <a:ext cx="6453733" cy="52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to date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394" y="5590135"/>
            <a:ext cx="986591" cy="986591"/>
            <a:chOff x="2058630" y="1307382"/>
            <a:chExt cx="986591" cy="986591"/>
          </a:xfrm>
        </p:grpSpPr>
        <p:sp>
          <p:nvSpPr>
            <p:cNvPr id="5" name="Oval 4"/>
            <p:cNvSpPr/>
            <p:nvPr/>
          </p:nvSpPr>
          <p:spPr>
            <a:xfrm>
              <a:off x="2058630" y="1307382"/>
              <a:ext cx="986591" cy="986591"/>
            </a:xfrm>
            <a:prstGeom prst="ellipse">
              <a:avLst/>
            </a:prstGeom>
            <a:solidFill>
              <a:srgbClr val="00274E"/>
            </a:solidFill>
            <a:ln w="4445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91" y="1430699"/>
              <a:ext cx="731468" cy="73146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899139" y="5590135"/>
            <a:ext cx="986591" cy="986591"/>
            <a:chOff x="2058630" y="1307382"/>
            <a:chExt cx="986591" cy="986591"/>
          </a:xfrm>
        </p:grpSpPr>
        <p:sp>
          <p:nvSpPr>
            <p:cNvPr id="8" name="Oval 7"/>
            <p:cNvSpPr/>
            <p:nvPr/>
          </p:nvSpPr>
          <p:spPr>
            <a:xfrm>
              <a:off x="2058630" y="1307382"/>
              <a:ext cx="986591" cy="986591"/>
            </a:xfrm>
            <a:prstGeom prst="ellipse">
              <a:avLst/>
            </a:prstGeom>
            <a:solidFill>
              <a:srgbClr val="00274E"/>
            </a:solidFill>
            <a:ln w="4445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91" y="1430699"/>
              <a:ext cx="731468" cy="73146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78293" y="5591791"/>
            <a:ext cx="986591" cy="986591"/>
            <a:chOff x="2058630" y="1307382"/>
            <a:chExt cx="986591" cy="986591"/>
          </a:xfrm>
        </p:grpSpPr>
        <p:sp>
          <p:nvSpPr>
            <p:cNvPr id="11" name="Oval 10"/>
            <p:cNvSpPr/>
            <p:nvPr/>
          </p:nvSpPr>
          <p:spPr>
            <a:xfrm>
              <a:off x="2058630" y="1307382"/>
              <a:ext cx="986591" cy="986591"/>
            </a:xfrm>
            <a:prstGeom prst="ellipse">
              <a:avLst/>
            </a:prstGeom>
            <a:solidFill>
              <a:srgbClr val="00274E"/>
            </a:solidFill>
            <a:ln w="4445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91" y="1430699"/>
              <a:ext cx="731468" cy="73146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482976" y="5565337"/>
            <a:ext cx="986591" cy="986591"/>
            <a:chOff x="2058630" y="1307382"/>
            <a:chExt cx="986591" cy="986591"/>
          </a:xfrm>
        </p:grpSpPr>
        <p:sp>
          <p:nvSpPr>
            <p:cNvPr id="14" name="Oval 13"/>
            <p:cNvSpPr/>
            <p:nvPr/>
          </p:nvSpPr>
          <p:spPr>
            <a:xfrm>
              <a:off x="2058630" y="1307382"/>
              <a:ext cx="986591" cy="986591"/>
            </a:xfrm>
            <a:prstGeom prst="ellipse">
              <a:avLst/>
            </a:prstGeom>
            <a:solidFill>
              <a:srgbClr val="00274E"/>
            </a:solidFill>
            <a:ln w="4445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91" y="1430699"/>
              <a:ext cx="731468" cy="73146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63" y="5473905"/>
            <a:ext cx="1169456" cy="1169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23" y="5486271"/>
            <a:ext cx="1194318" cy="1194318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Decision was made to complete work “in house” at a drastically reduced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Anticipated project start date: May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Projected project finish date: June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36" y="5470932"/>
            <a:ext cx="1209655" cy="12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73" y="559089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project was attempted 2 other times over the past few years and failed due to various issues.  We now have a projected completion date.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Future considerations would include having ED provider representative on Project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that almost derailed entire project: HIGH CONSTRUCTION BID.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54" y="5131498"/>
            <a:ext cx="3340834" cy="12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Kim Bourne, President &amp; CEO, Taylorville Memorial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Gregg Olsen, CEO, Rochelle Community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TMH Project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9052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Statement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organization, Taylorville Memorial Hospital, is developing a new medical supply storage system and location to help the Emergency Department improve efficiency and increase colleague satisfaction.</a:t>
            </a:r>
          </a:p>
        </p:txBody>
      </p:sp>
    </p:spTree>
    <p:extLst>
      <p:ext uri="{BB962C8B-B14F-4D97-AF65-F5344CB8AC3E}">
        <p14:creationId xmlns:p14="http://schemas.microsoft.com/office/powerpoint/2010/main" val="31678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TMH Project Team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Casie Milner, ED Nurse Manager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 Thomas, Director, Plant Operations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Amanda Polley, Supply Chain Inventory Analyst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Natalie Scott, Emergency Medical Technician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Rebecca McCauley, Staff Nurse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*Established “STAKES IN THE GROUND” meetings every 2 weeks from 9-10am in the TMH Board 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6" y="419965"/>
            <a:ext cx="1898073" cy="23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Risk/Impact Matrix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identified risks: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Lack of ED supply storage during project could potentially impact patient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Increased work load on Central Supply during/post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ED staff maintenance of supplies</a:t>
            </a:r>
          </a:p>
          <a:p>
            <a:pPr marL="922338" lvl="2" indent="-457200"/>
            <a:r>
              <a:rPr lang="en-US" sz="2400" dirty="0"/>
              <a:t>Colleague “buy-in” to new system</a:t>
            </a:r>
          </a:p>
          <a:p>
            <a:pPr marL="922338" lvl="2" indent="-457200"/>
            <a:r>
              <a:rPr lang="en-US" sz="2400" dirty="0"/>
              <a:t>Consistent ED colleague to do the ordering</a:t>
            </a:r>
          </a:p>
          <a:p>
            <a:pPr marL="922338" lvl="2" indent="-457200"/>
            <a:r>
              <a:rPr lang="en-US" sz="2400" dirty="0"/>
              <a:t>Goal of ordering once per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Availability of contractor/materials to complete projec</a:t>
            </a:r>
            <a:r>
              <a:rPr lang="en-US" dirty="0"/>
              <a:t>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1" y="462252"/>
            <a:ext cx="3239385" cy="18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48961" y="177902"/>
            <a:ext cx="10515600" cy="1325563"/>
          </a:xfrm>
        </p:spPr>
        <p:txBody>
          <a:bodyPr/>
          <a:lstStyle/>
          <a:p>
            <a:r>
              <a:rPr lang="en-US" dirty="0"/>
              <a:t>Current ED storage spaces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 rot="10800000">
            <a:off x="5868567" y="3703137"/>
            <a:ext cx="3545298" cy="1725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52e4330-754d-4d31-9868-646bdc5c52b1@nampr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997" y="1429950"/>
            <a:ext cx="2867076" cy="21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9effaba-5648-48d7-843a-daab94b42060@nampr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7692" y="1429949"/>
            <a:ext cx="2867078" cy="215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9520d00-c643-4eb6-916d-4ff15a91b360@namprd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2" y="4373790"/>
            <a:ext cx="2925728" cy="219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fe41225-38f3-4a46-806b-2ff848c5f048@namprd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6675" y="4648076"/>
            <a:ext cx="2194297" cy="16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74decfb7-fe08-4d07-8c76-2b19625dc7f5@namprd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7797" y="2544414"/>
            <a:ext cx="3089927" cy="23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3e96af2-e10f-4089-8a63-921b71e6b2dc@namprd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6604" y="2548524"/>
            <a:ext cx="3122801" cy="234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0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storage on Acute Care: </a:t>
            </a:r>
            <a:br>
              <a:rPr lang="en-US" dirty="0"/>
            </a:br>
            <a:r>
              <a:rPr lang="en-US" dirty="0"/>
              <a:t>2 bin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42" y="1609495"/>
            <a:ext cx="10515600" cy="41569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Color coded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Checked M/W/F by Central Supply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Visual on when supply 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Update Par levels and always have 3 days of supply on hand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Once bin is empty, it is removed from the shelf and second bin is slid forward</a:t>
            </a:r>
          </a:p>
        </p:txBody>
      </p:sp>
      <p:pic>
        <p:nvPicPr>
          <p:cNvPr id="2050" name="Picture 2" descr="cf77f0f8-5e85-420b-9ee6-ff4634a430b2@nampr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544" y="4045536"/>
            <a:ext cx="3175852" cy="22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8e55aaf-e40c-45b0-931f-22941e8095b8@nampr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5927" y="3990396"/>
            <a:ext cx="3160408" cy="237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449b6fc-1f8e-4782-9dbd-28fcb5b9d31e@namprd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919" y="4005248"/>
            <a:ext cx="3161087" cy="237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5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ED Supply Room Area:</a:t>
            </a:r>
            <a:br>
              <a:rPr lang="en-US" dirty="0"/>
            </a:br>
            <a:r>
              <a:rPr lang="en-US" dirty="0"/>
              <a:t>Consult Room</a:t>
            </a:r>
          </a:p>
        </p:txBody>
      </p:sp>
      <p:pic>
        <p:nvPicPr>
          <p:cNvPr id="3074" name="Picture 2" descr="2335a3f6-9cf3-4756-a28b-2fb33cf0a1b3@nampr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9511" y="2334418"/>
            <a:ext cx="4070349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5e63ee5-194d-46b9-8fc7-e9b8e5134805@nampr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1520" y="2334419"/>
            <a:ext cx="4070349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0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Barrier #1: </a:t>
            </a:r>
            <a:br>
              <a:rPr lang="en-US" sz="3600" dirty="0"/>
            </a:br>
            <a:r>
              <a:rPr lang="en-US" sz="3600" dirty="0"/>
              <a:t>ED Provider Group Approval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on 2/16/22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Medical Director TMH ED Provider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TMH CEO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TMH CNO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ED Nurse Manager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Plant Operations Director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31" y="3071525"/>
            <a:ext cx="4073670" cy="26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394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morial Health">
      <a:dk1>
        <a:srgbClr val="3A3838"/>
      </a:dk1>
      <a:lt1>
        <a:sysClr val="window" lastClr="FFFFFF"/>
      </a:lt1>
      <a:dk2>
        <a:srgbClr val="00284F"/>
      </a:dk2>
      <a:lt2>
        <a:srgbClr val="FFFFFF"/>
      </a:lt2>
      <a:accent1>
        <a:srgbClr val="D9D9D9"/>
      </a:accent1>
      <a:accent2>
        <a:srgbClr val="6EAFCC"/>
      </a:accent2>
      <a:accent3>
        <a:srgbClr val="79B848"/>
      </a:accent3>
      <a:accent4>
        <a:srgbClr val="F9B746"/>
      </a:accent4>
      <a:accent5>
        <a:srgbClr val="DE2414"/>
      </a:accent5>
      <a:accent6>
        <a:srgbClr val="F2F2F2"/>
      </a:accent6>
      <a:hlink>
        <a:srgbClr val="D8D8D8"/>
      </a:hlink>
      <a:folHlink>
        <a:srgbClr val="BFBFBF"/>
      </a:folHlink>
    </a:clrScheme>
    <a:fontScheme name="Memorial Health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377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</vt:lpstr>
      <vt:lpstr>Open Sans</vt:lpstr>
      <vt:lpstr>1_Office Theme</vt:lpstr>
      <vt:lpstr>Custom Design</vt:lpstr>
      <vt:lpstr>Taylorville Memorial Hospital Emergency Department Supply Room Renovation</vt:lpstr>
      <vt:lpstr>PowerPoint Presentation</vt:lpstr>
      <vt:lpstr>Core Statement</vt:lpstr>
      <vt:lpstr>TMH Project Team</vt:lpstr>
      <vt:lpstr>Risk/Impact Matrix</vt:lpstr>
      <vt:lpstr>Current ED storage spaces</vt:lpstr>
      <vt:lpstr>Current storage on Acute Care:  2 bin system</vt:lpstr>
      <vt:lpstr>New ED Supply Room Area: Consult Room</vt:lpstr>
      <vt:lpstr>Barrier #1:  ED Provider Group Approval </vt:lpstr>
      <vt:lpstr>Barrier #2: Bid on renovations: $58,805 </vt:lpstr>
      <vt:lpstr>Outcome to date</vt:lpstr>
      <vt:lpstr>Conclusion</vt:lpstr>
      <vt:lpstr>PowerPoint Presentation</vt:lpstr>
    </vt:vector>
  </TitlesOfParts>
  <Company>Memorial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Houston, Colleen</dc:creator>
  <cp:lastModifiedBy>Stephanie DeMay</cp:lastModifiedBy>
  <cp:revision>46</cp:revision>
  <dcterms:created xsi:type="dcterms:W3CDTF">2021-09-05T03:52:56Z</dcterms:created>
  <dcterms:modified xsi:type="dcterms:W3CDTF">2022-04-28T16:28:00Z</dcterms:modified>
</cp:coreProperties>
</file>