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1"/>
  </p:notesMasterIdLst>
  <p:sldIdLst>
    <p:sldId id="256" r:id="rId2"/>
    <p:sldId id="265" r:id="rId3"/>
    <p:sldId id="257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29" autoAdjust="0"/>
  </p:normalViewPr>
  <p:slideViewPr>
    <p:cSldViewPr>
      <p:cViewPr varScale="1">
        <p:scale>
          <a:sx n="99" d="100"/>
          <a:sy n="99" d="100"/>
        </p:scale>
        <p:origin x="214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ED194-2343-45F4-9EE3-2860C373962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B3610-B855-4210-8470-FE1CFF52E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346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My organization, Memorial Hospital, is expanding its nursing recruitment and retention strategies to help decrease the financial impact by lessening agency staffing.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BB3610-B855-4210-8470-FE1CFF52EA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12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F11C752E-9F94-4F1E-B4FF-39C31DAE0629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D06C02D7-0859-4AA0-9B76-07D52F52E0C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/>
          <a:lstStyle/>
          <a:p>
            <a:r>
              <a:rPr lang="en-US" sz="3600" dirty="0"/>
              <a:t>Memorial Hospital </a:t>
            </a:r>
          </a:p>
          <a:p>
            <a:r>
              <a:rPr lang="en-US" sz="3600" dirty="0"/>
              <a:t>Carthage, IL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4478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Nursing Retention and Recruitment</a:t>
            </a:r>
          </a:p>
        </p:txBody>
      </p:sp>
    </p:spTree>
    <p:extLst>
      <p:ext uri="{BB962C8B-B14F-4D97-AF65-F5344CB8AC3E}">
        <p14:creationId xmlns:p14="http://schemas.microsoft.com/office/powerpoint/2010/main" val="3979276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Memorial Hospital is in the process of developing a robust Nursing Retention and Recruitment Program to help off set the costs of nursing turn over and increasing use of traveling nursing staff. </a:t>
            </a:r>
          </a:p>
        </p:txBody>
      </p:sp>
    </p:spTree>
    <p:extLst>
      <p:ext uri="{BB962C8B-B14F-4D97-AF65-F5344CB8AC3E}">
        <p14:creationId xmlns:p14="http://schemas.microsoft.com/office/powerpoint/2010/main" val="260340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Departmental 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95400"/>
            <a:ext cx="8382000" cy="5410200"/>
          </a:xfrm>
        </p:spPr>
        <p:txBody>
          <a:bodyPr>
            <a:normAutofit/>
          </a:bodyPr>
          <a:lstStyle/>
          <a:p>
            <a:r>
              <a:rPr lang="en-US" dirty="0"/>
              <a:t>Why people are leaving..</a:t>
            </a:r>
          </a:p>
          <a:p>
            <a:pPr lvl="1"/>
            <a:r>
              <a:rPr lang="en-US" dirty="0"/>
              <a:t>Burn out, retiring/aging population, stress, fear of infections, finances, increased traveler cost</a:t>
            </a:r>
          </a:p>
          <a:p>
            <a:pPr lvl="1"/>
            <a:r>
              <a:rPr lang="en-US" dirty="0"/>
              <a:t>Turn over rate in 2021: 55%</a:t>
            </a:r>
          </a:p>
          <a:p>
            <a:pPr lvl="2"/>
            <a:r>
              <a:rPr lang="en-US" dirty="0"/>
              <a:t>Staffing mix on Med Surg 40% travelers, OB 40% travelers</a:t>
            </a:r>
          </a:p>
          <a:p>
            <a:pPr lvl="2"/>
            <a:r>
              <a:rPr lang="en-US" dirty="0"/>
              <a:t>30-50% of new grads quit within 1</a:t>
            </a:r>
            <a:r>
              <a:rPr lang="en-US" baseline="30000" dirty="0"/>
              <a:t>st</a:t>
            </a:r>
            <a:r>
              <a:rPr lang="en-US" dirty="0"/>
              <a:t> year</a:t>
            </a:r>
          </a:p>
          <a:p>
            <a:pPr lvl="2"/>
            <a:r>
              <a:rPr lang="en-US" dirty="0"/>
              <a:t>Average cost of turnover $22,000-64,000/nurse</a:t>
            </a:r>
          </a:p>
          <a:p>
            <a:pPr lvl="2"/>
            <a:r>
              <a:rPr lang="en-US" dirty="0"/>
              <a:t>Over 3 million job openings for nurses in US with a projection of 7% increase until 2029</a:t>
            </a:r>
          </a:p>
        </p:txBody>
      </p:sp>
    </p:spTree>
    <p:extLst>
      <p:ext uri="{BB962C8B-B14F-4D97-AF65-F5344CB8AC3E}">
        <p14:creationId xmlns:p14="http://schemas.microsoft.com/office/powerpoint/2010/main" val="4027686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Increase in Travelers/Pt Volume/acuity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2020- $211,796</a:t>
            </a:r>
          </a:p>
          <a:p>
            <a:pPr lvl="1"/>
            <a:r>
              <a:rPr lang="en-US" dirty="0"/>
              <a:t>OB 60% of travelers</a:t>
            </a:r>
          </a:p>
          <a:p>
            <a:pPr lvl="1"/>
            <a:r>
              <a:rPr lang="en-US" dirty="0"/>
              <a:t>Pt days up to 22%</a:t>
            </a:r>
          </a:p>
          <a:p>
            <a:r>
              <a:rPr lang="en-US" dirty="0"/>
              <a:t>2021- $1,218,218</a:t>
            </a:r>
          </a:p>
          <a:p>
            <a:pPr lvl="1"/>
            <a:r>
              <a:rPr lang="en-US" dirty="0"/>
              <a:t>OB 45%, Med Surg 45%, and Supervisor 10%</a:t>
            </a:r>
          </a:p>
          <a:p>
            <a:pPr lvl="1"/>
            <a:r>
              <a:rPr lang="en-US" dirty="0"/>
              <a:t>Pt days up to 5%</a:t>
            </a:r>
          </a:p>
        </p:txBody>
      </p:sp>
    </p:spTree>
    <p:extLst>
      <p:ext uri="{BB962C8B-B14F-4D97-AF65-F5344CB8AC3E}">
        <p14:creationId xmlns:p14="http://schemas.microsoft.com/office/powerpoint/2010/main" val="617941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Recruitment/Retention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Path to recruitment</a:t>
            </a:r>
          </a:p>
          <a:p>
            <a:pPr lvl="1"/>
            <a:r>
              <a:rPr lang="en-US" dirty="0"/>
              <a:t>Marketing strategies- develop internal leaders, Attract qualified, productive candidates </a:t>
            </a:r>
          </a:p>
          <a:p>
            <a:pPr lvl="2"/>
            <a:r>
              <a:rPr lang="en-US" dirty="0"/>
              <a:t>Creating frontline staff, highlight videos</a:t>
            </a:r>
          </a:p>
          <a:p>
            <a:pPr lvl="2"/>
            <a:r>
              <a:rPr lang="en-US" dirty="0"/>
              <a:t>Advertise- online, websites, publications, social media</a:t>
            </a:r>
          </a:p>
          <a:p>
            <a:pPr lvl="2"/>
            <a:r>
              <a:rPr lang="en-US" dirty="0"/>
              <a:t>Share honest info.- ratios, HCAHPS scores, etc. </a:t>
            </a:r>
          </a:p>
          <a:p>
            <a:pPr lvl="2"/>
            <a:r>
              <a:rPr lang="en-US" dirty="0"/>
              <a:t>Visit high schools, career days, local nursing colleges</a:t>
            </a:r>
          </a:p>
          <a:p>
            <a:pPr lvl="2"/>
            <a:r>
              <a:rPr lang="en-US" dirty="0"/>
              <a:t>Six-month staffing fix program</a:t>
            </a:r>
          </a:p>
          <a:p>
            <a:pPr lvl="2"/>
            <a:r>
              <a:rPr lang="en-US" dirty="0"/>
              <a:t>Spotlight Career advancements </a:t>
            </a:r>
          </a:p>
        </p:txBody>
      </p:sp>
    </p:spTree>
    <p:extLst>
      <p:ext uri="{BB962C8B-B14F-4D97-AF65-F5344CB8AC3E}">
        <p14:creationId xmlns:p14="http://schemas.microsoft.com/office/powerpoint/2010/main" val="3826952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lang="en-US" dirty="0"/>
              <a:t>Cross training opportunities</a:t>
            </a:r>
          </a:p>
          <a:p>
            <a:pPr lvl="1"/>
            <a:r>
              <a:rPr lang="en-US" dirty="0"/>
              <a:t>Job Shadowing</a:t>
            </a:r>
          </a:p>
          <a:p>
            <a:pPr lvl="1"/>
            <a:r>
              <a:rPr lang="en-US" dirty="0"/>
              <a:t>Internships programs- (work with AHEC)</a:t>
            </a:r>
          </a:p>
          <a:p>
            <a:pPr lvl="1"/>
            <a:r>
              <a:rPr lang="en-US" dirty="0"/>
              <a:t>Mentorship Roll Out-Bonus model (30, 90 and 180 days)</a:t>
            </a:r>
          </a:p>
        </p:txBody>
      </p:sp>
    </p:spTree>
    <p:extLst>
      <p:ext uri="{BB962C8B-B14F-4D97-AF65-F5344CB8AC3E}">
        <p14:creationId xmlns:p14="http://schemas.microsoft.com/office/powerpoint/2010/main" val="2817453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Supporting Work/Life Balance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7924800" cy="4114800"/>
          </a:xfrm>
        </p:spPr>
        <p:txBody>
          <a:bodyPr/>
          <a:lstStyle/>
          <a:p>
            <a:r>
              <a:rPr lang="en-US" dirty="0"/>
              <a:t>Mental Health Counseling- Healing Touch/relaxation room</a:t>
            </a:r>
          </a:p>
          <a:p>
            <a:pPr lvl="1"/>
            <a:r>
              <a:rPr lang="en-US" dirty="0"/>
              <a:t>Always promoting 1:1 visits</a:t>
            </a:r>
          </a:p>
          <a:p>
            <a:pPr lvl="1"/>
            <a:r>
              <a:rPr lang="en-US" dirty="0"/>
              <a:t>Nurse leadership doors are always open </a:t>
            </a:r>
          </a:p>
          <a:p>
            <a:r>
              <a:rPr lang="en-US" dirty="0"/>
              <a:t>Wellness Initiatives/Counseling/Drawings</a:t>
            </a:r>
          </a:p>
          <a:p>
            <a:r>
              <a:rPr lang="en-US" dirty="0"/>
              <a:t>Caring Back Club </a:t>
            </a:r>
          </a:p>
          <a:p>
            <a:r>
              <a:rPr lang="en-US" dirty="0"/>
              <a:t>Staff recognition- morning huddle, rock awards, treasure chests</a:t>
            </a:r>
          </a:p>
        </p:txBody>
      </p:sp>
    </p:spTree>
    <p:extLst>
      <p:ext uri="{BB962C8B-B14F-4D97-AF65-F5344CB8AC3E}">
        <p14:creationId xmlns:p14="http://schemas.microsoft.com/office/powerpoint/2010/main" val="1826893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513C6-1284-40DF-9B55-93D5DC759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Compensation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98399-2860-4148-808D-DC6A0C52143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Hero pay</a:t>
            </a:r>
          </a:p>
          <a:p>
            <a:r>
              <a:rPr lang="en-US" dirty="0"/>
              <a:t>Called in within 24 hours of shift boost</a:t>
            </a:r>
          </a:p>
          <a:p>
            <a:r>
              <a:rPr lang="en-US" dirty="0"/>
              <a:t>Tuition reimbursement</a:t>
            </a:r>
          </a:p>
          <a:p>
            <a:r>
              <a:rPr lang="en-US" dirty="0"/>
              <a:t>Loan Repayment</a:t>
            </a:r>
          </a:p>
          <a:p>
            <a:r>
              <a:rPr lang="en-US" dirty="0"/>
              <a:t>Grants/Scholarships</a:t>
            </a:r>
          </a:p>
        </p:txBody>
      </p:sp>
    </p:spTree>
    <p:extLst>
      <p:ext uri="{BB962C8B-B14F-4D97-AF65-F5344CB8AC3E}">
        <p14:creationId xmlns:p14="http://schemas.microsoft.com/office/powerpoint/2010/main" val="640768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Attract People with potential, keep them focused and treat employees well</a:t>
            </a:r>
          </a:p>
          <a:p>
            <a:r>
              <a:rPr lang="en-US" dirty="0"/>
              <a:t> Fully engaged employees will produce more and you will have the best outcomes for staff, organization, and most important- our patients. </a:t>
            </a:r>
          </a:p>
          <a:p>
            <a:r>
              <a:rPr lang="en-US" dirty="0"/>
              <a:t>Continue to grow our program and work alongside key stakeholders. </a:t>
            </a:r>
          </a:p>
        </p:txBody>
      </p:sp>
    </p:spTree>
    <p:extLst>
      <p:ext uri="{BB962C8B-B14F-4D97-AF65-F5344CB8AC3E}">
        <p14:creationId xmlns:p14="http://schemas.microsoft.com/office/powerpoint/2010/main" val="753179080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696</TotalTime>
  <Words>386</Words>
  <Application>Microsoft Office PowerPoint</Application>
  <PresentationFormat>On-screen Show (4:3)</PresentationFormat>
  <Paragraphs>51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Narrow</vt:lpstr>
      <vt:lpstr>Calibri</vt:lpstr>
      <vt:lpstr>Horizon</vt:lpstr>
      <vt:lpstr>Nursing Retention and Recruitment</vt:lpstr>
      <vt:lpstr>PowerPoint Presentation</vt:lpstr>
      <vt:lpstr>Departmental  Analysis</vt:lpstr>
      <vt:lpstr>Increase in Travelers/Pt Volume/acuity</vt:lpstr>
      <vt:lpstr>Recruitment/Retention Plan</vt:lpstr>
      <vt:lpstr>PowerPoint Presentation</vt:lpstr>
      <vt:lpstr>Supporting Work/Life Balance</vt:lpstr>
      <vt:lpstr>Compensation</vt:lpstr>
      <vt:lpstr>Conclusion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Retention and Recruitment</dc:title>
  <dc:creator>CILInpatient4</dc:creator>
  <cp:lastModifiedBy>Stephanie DeMay</cp:lastModifiedBy>
  <cp:revision>10</cp:revision>
  <dcterms:created xsi:type="dcterms:W3CDTF">2022-04-18T20:48:12Z</dcterms:created>
  <dcterms:modified xsi:type="dcterms:W3CDTF">2022-04-28T16:37:29Z</dcterms:modified>
</cp:coreProperties>
</file>