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DB326-C975-40E7-A0DB-778A7BF9CA1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F6874D1-EE10-42A0-92DD-BE7299943E92}">
      <dgm:prSet/>
      <dgm:spPr/>
      <dgm:t>
        <a:bodyPr/>
        <a:lstStyle/>
        <a:p>
          <a:r>
            <a:rPr lang="en-US"/>
            <a:t>Objectives: </a:t>
          </a:r>
        </a:p>
      </dgm:t>
    </dgm:pt>
    <dgm:pt modelId="{8875482C-8A9B-480E-85C1-2B1D4D7A574C}" type="parTrans" cxnId="{198BA1F0-95E7-4C81-8F5D-0F627DD218B6}">
      <dgm:prSet/>
      <dgm:spPr/>
      <dgm:t>
        <a:bodyPr/>
        <a:lstStyle/>
        <a:p>
          <a:endParaRPr lang="en-US"/>
        </a:p>
      </dgm:t>
    </dgm:pt>
    <dgm:pt modelId="{6A40C763-A28C-486F-8626-BC699BD184D3}" type="sibTrans" cxnId="{198BA1F0-95E7-4C81-8F5D-0F627DD218B6}">
      <dgm:prSet/>
      <dgm:spPr/>
      <dgm:t>
        <a:bodyPr/>
        <a:lstStyle/>
        <a:p>
          <a:endParaRPr lang="en-US"/>
        </a:p>
      </dgm:t>
    </dgm:pt>
    <dgm:pt modelId="{1128FC75-AC50-412E-8A96-119C544C77A0}">
      <dgm:prSet/>
      <dgm:spPr/>
      <dgm:t>
        <a:bodyPr/>
        <a:lstStyle/>
        <a:p>
          <a:r>
            <a:rPr lang="en-US"/>
            <a:t>Establish an internal EMS transfer system for HMC patients who need interhospital transfers </a:t>
          </a:r>
        </a:p>
      </dgm:t>
    </dgm:pt>
    <dgm:pt modelId="{AEED2A8E-81D4-44F7-A0E0-CE6D06D1E93A}" type="parTrans" cxnId="{12CCBFC2-48AD-46BC-97E6-CD5D6288210F}">
      <dgm:prSet/>
      <dgm:spPr/>
      <dgm:t>
        <a:bodyPr/>
        <a:lstStyle/>
        <a:p>
          <a:endParaRPr lang="en-US"/>
        </a:p>
      </dgm:t>
    </dgm:pt>
    <dgm:pt modelId="{4C43D48E-5CB1-47B3-9347-14B168B41613}" type="sibTrans" cxnId="{12CCBFC2-48AD-46BC-97E6-CD5D6288210F}">
      <dgm:prSet/>
      <dgm:spPr/>
      <dgm:t>
        <a:bodyPr/>
        <a:lstStyle/>
        <a:p>
          <a:endParaRPr lang="en-US"/>
        </a:p>
      </dgm:t>
    </dgm:pt>
    <dgm:pt modelId="{77C7006B-41F0-4B32-92A9-4CC626C1D41D}">
      <dgm:prSet/>
      <dgm:spPr/>
      <dgm:t>
        <a:bodyPr/>
        <a:lstStyle/>
        <a:p>
          <a:r>
            <a:rPr lang="en-US"/>
            <a:t>Reduce the average time between transfer order and departure of patient from the hospital/ER</a:t>
          </a:r>
        </a:p>
      </dgm:t>
    </dgm:pt>
    <dgm:pt modelId="{692A8EAD-B4B0-4C2D-B99F-EA2CC2A9EB1B}" type="parTrans" cxnId="{96416BCE-93B0-4016-93A6-92214BC30113}">
      <dgm:prSet/>
      <dgm:spPr/>
      <dgm:t>
        <a:bodyPr/>
        <a:lstStyle/>
        <a:p>
          <a:endParaRPr lang="en-US"/>
        </a:p>
      </dgm:t>
    </dgm:pt>
    <dgm:pt modelId="{9FC1C381-031A-48E0-82E5-F44E2807B7E6}" type="sibTrans" cxnId="{96416BCE-93B0-4016-93A6-92214BC30113}">
      <dgm:prSet/>
      <dgm:spPr/>
      <dgm:t>
        <a:bodyPr/>
        <a:lstStyle/>
        <a:p>
          <a:endParaRPr lang="en-US"/>
        </a:p>
      </dgm:t>
    </dgm:pt>
    <dgm:pt modelId="{153B41C9-491E-45F6-8734-F807B0AEA34A}">
      <dgm:prSet/>
      <dgm:spPr/>
      <dgm:t>
        <a:bodyPr/>
        <a:lstStyle/>
        <a:p>
          <a:r>
            <a:rPr lang="en-US"/>
            <a:t>Reduce average ER visit lengths for patients who need transferred</a:t>
          </a:r>
        </a:p>
      </dgm:t>
    </dgm:pt>
    <dgm:pt modelId="{AB704117-D926-4EF2-9427-44B790A58E1C}" type="parTrans" cxnId="{ED1EA970-F28C-4FB2-B98A-60075F8DEDF8}">
      <dgm:prSet/>
      <dgm:spPr/>
      <dgm:t>
        <a:bodyPr/>
        <a:lstStyle/>
        <a:p>
          <a:endParaRPr lang="en-US"/>
        </a:p>
      </dgm:t>
    </dgm:pt>
    <dgm:pt modelId="{D2697542-CF10-4FE8-88B2-A318BE404E77}" type="sibTrans" cxnId="{ED1EA970-F28C-4FB2-B98A-60075F8DEDF8}">
      <dgm:prSet/>
      <dgm:spPr/>
      <dgm:t>
        <a:bodyPr/>
        <a:lstStyle/>
        <a:p>
          <a:endParaRPr lang="en-US"/>
        </a:p>
      </dgm:t>
    </dgm:pt>
    <dgm:pt modelId="{E158B6CF-EF59-4365-BC29-0A07035BB7BE}">
      <dgm:prSet/>
      <dgm:spPr/>
      <dgm:t>
        <a:bodyPr/>
        <a:lstStyle/>
        <a:p>
          <a:r>
            <a:rPr lang="en-US"/>
            <a:t>Deliverables </a:t>
          </a:r>
        </a:p>
      </dgm:t>
    </dgm:pt>
    <dgm:pt modelId="{23BCAD68-572B-41D0-B36D-7A70ECFFDED4}" type="parTrans" cxnId="{1C82242A-7FA2-4BDF-98FD-959E8E685F70}">
      <dgm:prSet/>
      <dgm:spPr/>
      <dgm:t>
        <a:bodyPr/>
        <a:lstStyle/>
        <a:p>
          <a:endParaRPr lang="en-US"/>
        </a:p>
      </dgm:t>
    </dgm:pt>
    <dgm:pt modelId="{A4F6DA07-1422-46AF-A8F4-2A70EDE9A19A}" type="sibTrans" cxnId="{1C82242A-7FA2-4BDF-98FD-959E8E685F70}">
      <dgm:prSet/>
      <dgm:spPr/>
      <dgm:t>
        <a:bodyPr/>
        <a:lstStyle/>
        <a:p>
          <a:endParaRPr lang="en-US"/>
        </a:p>
      </dgm:t>
    </dgm:pt>
    <dgm:pt modelId="{42FA46AB-835D-46D2-A3F7-05796D6E983A}">
      <dgm:prSet/>
      <dgm:spPr/>
      <dgm:t>
        <a:bodyPr/>
        <a:lstStyle/>
        <a:p>
          <a:r>
            <a:rPr lang="en-US"/>
            <a:t>Decrease in transfer delays</a:t>
          </a:r>
        </a:p>
      </dgm:t>
    </dgm:pt>
    <dgm:pt modelId="{21140AB6-667C-4F4D-9DB1-1F8C3D1F77B4}" type="parTrans" cxnId="{EF639204-181A-41B1-B106-CD8612087350}">
      <dgm:prSet/>
      <dgm:spPr/>
      <dgm:t>
        <a:bodyPr/>
        <a:lstStyle/>
        <a:p>
          <a:endParaRPr lang="en-US"/>
        </a:p>
      </dgm:t>
    </dgm:pt>
    <dgm:pt modelId="{5F1FA3FF-FF9A-449A-95FC-FD6706B1AA21}" type="sibTrans" cxnId="{EF639204-181A-41B1-B106-CD8612087350}">
      <dgm:prSet/>
      <dgm:spPr/>
      <dgm:t>
        <a:bodyPr/>
        <a:lstStyle/>
        <a:p>
          <a:endParaRPr lang="en-US"/>
        </a:p>
      </dgm:t>
    </dgm:pt>
    <dgm:pt modelId="{FAE19236-D0FE-408F-AA6A-24558DE55E45}">
      <dgm:prSet/>
      <dgm:spPr/>
      <dgm:t>
        <a:bodyPr/>
        <a:lstStyle/>
        <a:p>
          <a:r>
            <a:rPr lang="en-US"/>
            <a:t>Improved outcomes for patients </a:t>
          </a:r>
        </a:p>
      </dgm:t>
    </dgm:pt>
    <dgm:pt modelId="{F7BD92A4-6C65-4C4E-BF2B-D761A1751C19}" type="parTrans" cxnId="{C72EEDBD-F226-4698-A13B-A2A5C279177D}">
      <dgm:prSet/>
      <dgm:spPr/>
      <dgm:t>
        <a:bodyPr/>
        <a:lstStyle/>
        <a:p>
          <a:endParaRPr lang="en-US"/>
        </a:p>
      </dgm:t>
    </dgm:pt>
    <dgm:pt modelId="{C48D5790-5A18-463F-8086-28CD8F47AC24}" type="sibTrans" cxnId="{C72EEDBD-F226-4698-A13B-A2A5C279177D}">
      <dgm:prSet/>
      <dgm:spPr/>
      <dgm:t>
        <a:bodyPr/>
        <a:lstStyle/>
        <a:p>
          <a:endParaRPr lang="en-US"/>
        </a:p>
      </dgm:t>
    </dgm:pt>
    <dgm:pt modelId="{38B907FE-26A6-4A8C-A29D-E8644FF1C688}">
      <dgm:prSet/>
      <dgm:spPr/>
      <dgm:t>
        <a:bodyPr/>
        <a:lstStyle/>
        <a:p>
          <a:r>
            <a:rPr lang="en-US"/>
            <a:t>Timeline – Goal of implementation by January 2023</a:t>
          </a:r>
        </a:p>
      </dgm:t>
    </dgm:pt>
    <dgm:pt modelId="{B625636A-A374-43B6-8067-49C4477BF41D}" type="parTrans" cxnId="{8E9B8776-AEAA-494E-B464-17A163EC1274}">
      <dgm:prSet/>
      <dgm:spPr/>
      <dgm:t>
        <a:bodyPr/>
        <a:lstStyle/>
        <a:p>
          <a:endParaRPr lang="en-US"/>
        </a:p>
      </dgm:t>
    </dgm:pt>
    <dgm:pt modelId="{473ECF45-D772-40DE-B74A-9DBA0E06840F}" type="sibTrans" cxnId="{8E9B8776-AEAA-494E-B464-17A163EC1274}">
      <dgm:prSet/>
      <dgm:spPr/>
      <dgm:t>
        <a:bodyPr/>
        <a:lstStyle/>
        <a:p>
          <a:endParaRPr lang="en-US"/>
        </a:p>
      </dgm:t>
    </dgm:pt>
    <dgm:pt modelId="{B890EA55-AF04-4845-A64C-6866E8D0069E}" type="pres">
      <dgm:prSet presAssocID="{BCFDB326-C975-40E7-A0DB-778A7BF9CA16}" presName="root" presStyleCnt="0">
        <dgm:presLayoutVars>
          <dgm:dir/>
          <dgm:resizeHandles val="exact"/>
        </dgm:presLayoutVars>
      </dgm:prSet>
      <dgm:spPr/>
    </dgm:pt>
    <dgm:pt modelId="{D4095642-06BD-47B8-ADBC-5BE70AE34ADD}" type="pres">
      <dgm:prSet presAssocID="{EF6874D1-EE10-42A0-92DD-BE7299943E92}" presName="compNode" presStyleCnt="0"/>
      <dgm:spPr/>
    </dgm:pt>
    <dgm:pt modelId="{2F8D4370-549E-4244-BC54-400EF83BF988}" type="pres">
      <dgm:prSet presAssocID="{EF6874D1-EE10-42A0-92DD-BE7299943E92}" presName="bgRect" presStyleLbl="bgShp" presStyleIdx="0" presStyleCnt="3"/>
      <dgm:spPr/>
    </dgm:pt>
    <dgm:pt modelId="{B0A83729-5F71-43A7-A9D2-87693E2811D1}" type="pres">
      <dgm:prSet presAssocID="{EF6874D1-EE10-42A0-92DD-BE7299943E9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72D347B-2BF6-4396-860B-796C134B8860}" type="pres">
      <dgm:prSet presAssocID="{EF6874D1-EE10-42A0-92DD-BE7299943E92}" presName="spaceRect" presStyleCnt="0"/>
      <dgm:spPr/>
    </dgm:pt>
    <dgm:pt modelId="{EDB4D75D-B4D0-4BDE-A449-192DF60C8CDC}" type="pres">
      <dgm:prSet presAssocID="{EF6874D1-EE10-42A0-92DD-BE7299943E92}" presName="parTx" presStyleLbl="revTx" presStyleIdx="0" presStyleCnt="5">
        <dgm:presLayoutVars>
          <dgm:chMax val="0"/>
          <dgm:chPref val="0"/>
        </dgm:presLayoutVars>
      </dgm:prSet>
      <dgm:spPr/>
    </dgm:pt>
    <dgm:pt modelId="{2A0744E4-D120-4DED-A42C-8EDB9881AF3E}" type="pres">
      <dgm:prSet presAssocID="{EF6874D1-EE10-42A0-92DD-BE7299943E92}" presName="desTx" presStyleLbl="revTx" presStyleIdx="1" presStyleCnt="5">
        <dgm:presLayoutVars/>
      </dgm:prSet>
      <dgm:spPr/>
    </dgm:pt>
    <dgm:pt modelId="{3395FA03-3879-460E-8CBA-B9F236067FB8}" type="pres">
      <dgm:prSet presAssocID="{6A40C763-A28C-486F-8626-BC699BD184D3}" presName="sibTrans" presStyleCnt="0"/>
      <dgm:spPr/>
    </dgm:pt>
    <dgm:pt modelId="{270DC010-C227-4943-AE24-955277E55C74}" type="pres">
      <dgm:prSet presAssocID="{E158B6CF-EF59-4365-BC29-0A07035BB7BE}" presName="compNode" presStyleCnt="0"/>
      <dgm:spPr/>
    </dgm:pt>
    <dgm:pt modelId="{9CC3F818-A5AC-480A-A7AB-17DB68B630B3}" type="pres">
      <dgm:prSet presAssocID="{E158B6CF-EF59-4365-BC29-0A07035BB7BE}" presName="bgRect" presStyleLbl="bgShp" presStyleIdx="1" presStyleCnt="3"/>
      <dgm:spPr/>
    </dgm:pt>
    <dgm:pt modelId="{02D6B3FA-245C-4642-81B2-B314CD8F20BD}" type="pres">
      <dgm:prSet presAssocID="{E158B6CF-EF59-4365-BC29-0A07035BB7B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05725A93-112E-4C85-A1AD-D7E9C430D16C}" type="pres">
      <dgm:prSet presAssocID="{E158B6CF-EF59-4365-BC29-0A07035BB7BE}" presName="spaceRect" presStyleCnt="0"/>
      <dgm:spPr/>
    </dgm:pt>
    <dgm:pt modelId="{5B64ADCD-08F6-4103-8168-F0E207EEB6DB}" type="pres">
      <dgm:prSet presAssocID="{E158B6CF-EF59-4365-BC29-0A07035BB7BE}" presName="parTx" presStyleLbl="revTx" presStyleIdx="2" presStyleCnt="5">
        <dgm:presLayoutVars>
          <dgm:chMax val="0"/>
          <dgm:chPref val="0"/>
        </dgm:presLayoutVars>
      </dgm:prSet>
      <dgm:spPr/>
    </dgm:pt>
    <dgm:pt modelId="{6560B7CE-4EF1-412E-9B08-596673064177}" type="pres">
      <dgm:prSet presAssocID="{E158B6CF-EF59-4365-BC29-0A07035BB7BE}" presName="desTx" presStyleLbl="revTx" presStyleIdx="3" presStyleCnt="5">
        <dgm:presLayoutVars/>
      </dgm:prSet>
      <dgm:spPr/>
    </dgm:pt>
    <dgm:pt modelId="{CD24E535-612C-4853-AF59-DB173D3DB7A3}" type="pres">
      <dgm:prSet presAssocID="{A4F6DA07-1422-46AF-A8F4-2A70EDE9A19A}" presName="sibTrans" presStyleCnt="0"/>
      <dgm:spPr/>
    </dgm:pt>
    <dgm:pt modelId="{1D49A860-CFC0-4EA7-A29C-F9F8F6BE72E8}" type="pres">
      <dgm:prSet presAssocID="{38B907FE-26A6-4A8C-A29D-E8644FF1C688}" presName="compNode" presStyleCnt="0"/>
      <dgm:spPr/>
    </dgm:pt>
    <dgm:pt modelId="{9CFAA28E-AE92-43B3-BEA2-60CC2EB05945}" type="pres">
      <dgm:prSet presAssocID="{38B907FE-26A6-4A8C-A29D-E8644FF1C688}" presName="bgRect" presStyleLbl="bgShp" presStyleIdx="2" presStyleCnt="3"/>
      <dgm:spPr/>
    </dgm:pt>
    <dgm:pt modelId="{BD382928-EF60-4CCB-88D4-673AEA8B9676}" type="pres">
      <dgm:prSet presAssocID="{38B907FE-26A6-4A8C-A29D-E8644FF1C68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711DCA81-0ABA-4BF3-B59B-C41AADB79799}" type="pres">
      <dgm:prSet presAssocID="{38B907FE-26A6-4A8C-A29D-E8644FF1C688}" presName="spaceRect" presStyleCnt="0"/>
      <dgm:spPr/>
    </dgm:pt>
    <dgm:pt modelId="{CFD90CC7-F15E-4424-A6BA-D3F07ED7514F}" type="pres">
      <dgm:prSet presAssocID="{38B907FE-26A6-4A8C-A29D-E8644FF1C68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F639204-181A-41B1-B106-CD8612087350}" srcId="{E158B6CF-EF59-4365-BC29-0A07035BB7BE}" destId="{42FA46AB-835D-46D2-A3F7-05796D6E983A}" srcOrd="0" destOrd="0" parTransId="{21140AB6-667C-4F4D-9DB1-1F8C3D1F77B4}" sibTransId="{5F1FA3FF-FF9A-449A-95FC-FD6706B1AA21}"/>
    <dgm:cxn modelId="{574CE924-C403-4D08-9206-5360AFACD7B3}" type="presOf" srcId="{38B907FE-26A6-4A8C-A29D-E8644FF1C688}" destId="{CFD90CC7-F15E-4424-A6BA-D3F07ED7514F}" srcOrd="0" destOrd="0" presId="urn:microsoft.com/office/officeart/2018/2/layout/IconVerticalSolidList"/>
    <dgm:cxn modelId="{1C82242A-7FA2-4BDF-98FD-959E8E685F70}" srcId="{BCFDB326-C975-40E7-A0DB-778A7BF9CA16}" destId="{E158B6CF-EF59-4365-BC29-0A07035BB7BE}" srcOrd="1" destOrd="0" parTransId="{23BCAD68-572B-41D0-B36D-7A70ECFFDED4}" sibTransId="{A4F6DA07-1422-46AF-A8F4-2A70EDE9A19A}"/>
    <dgm:cxn modelId="{7735E46B-E91E-4558-8A8C-7A41DF3A3AF9}" type="presOf" srcId="{77C7006B-41F0-4B32-92A9-4CC626C1D41D}" destId="{2A0744E4-D120-4DED-A42C-8EDB9881AF3E}" srcOrd="0" destOrd="1" presId="urn:microsoft.com/office/officeart/2018/2/layout/IconVerticalSolidList"/>
    <dgm:cxn modelId="{2065BA4C-13B1-43E3-B10A-659075813C73}" type="presOf" srcId="{E158B6CF-EF59-4365-BC29-0A07035BB7BE}" destId="{5B64ADCD-08F6-4103-8168-F0E207EEB6DB}" srcOrd="0" destOrd="0" presId="urn:microsoft.com/office/officeart/2018/2/layout/IconVerticalSolidList"/>
    <dgm:cxn modelId="{ED1EA970-F28C-4FB2-B98A-60075F8DEDF8}" srcId="{EF6874D1-EE10-42A0-92DD-BE7299943E92}" destId="{153B41C9-491E-45F6-8734-F807B0AEA34A}" srcOrd="2" destOrd="0" parTransId="{AB704117-D926-4EF2-9427-44B790A58E1C}" sibTransId="{D2697542-CF10-4FE8-88B2-A318BE404E77}"/>
    <dgm:cxn modelId="{8E9B8776-AEAA-494E-B464-17A163EC1274}" srcId="{BCFDB326-C975-40E7-A0DB-778A7BF9CA16}" destId="{38B907FE-26A6-4A8C-A29D-E8644FF1C688}" srcOrd="2" destOrd="0" parTransId="{B625636A-A374-43B6-8067-49C4477BF41D}" sibTransId="{473ECF45-D772-40DE-B74A-9DBA0E06840F}"/>
    <dgm:cxn modelId="{E2D9DC76-3CAC-4EC2-819D-E2F787BF2ED4}" type="presOf" srcId="{FAE19236-D0FE-408F-AA6A-24558DE55E45}" destId="{6560B7CE-4EF1-412E-9B08-596673064177}" srcOrd="0" destOrd="1" presId="urn:microsoft.com/office/officeart/2018/2/layout/IconVerticalSolidList"/>
    <dgm:cxn modelId="{15DC7D9F-D5D3-41C7-9DCC-F606313EA771}" type="presOf" srcId="{153B41C9-491E-45F6-8734-F807B0AEA34A}" destId="{2A0744E4-D120-4DED-A42C-8EDB9881AF3E}" srcOrd="0" destOrd="2" presId="urn:microsoft.com/office/officeart/2018/2/layout/IconVerticalSolidList"/>
    <dgm:cxn modelId="{E2A265A3-57B2-49D7-B0A4-0EDD60BDAA6D}" type="presOf" srcId="{BCFDB326-C975-40E7-A0DB-778A7BF9CA16}" destId="{B890EA55-AF04-4845-A64C-6866E8D0069E}" srcOrd="0" destOrd="0" presId="urn:microsoft.com/office/officeart/2018/2/layout/IconVerticalSolidList"/>
    <dgm:cxn modelId="{C72EEDBD-F226-4698-A13B-A2A5C279177D}" srcId="{E158B6CF-EF59-4365-BC29-0A07035BB7BE}" destId="{FAE19236-D0FE-408F-AA6A-24558DE55E45}" srcOrd="1" destOrd="0" parTransId="{F7BD92A4-6C65-4C4E-BF2B-D761A1751C19}" sibTransId="{C48D5790-5A18-463F-8086-28CD8F47AC24}"/>
    <dgm:cxn modelId="{12CCBFC2-48AD-46BC-97E6-CD5D6288210F}" srcId="{EF6874D1-EE10-42A0-92DD-BE7299943E92}" destId="{1128FC75-AC50-412E-8A96-119C544C77A0}" srcOrd="0" destOrd="0" parTransId="{AEED2A8E-81D4-44F7-A0E0-CE6D06D1E93A}" sibTransId="{4C43D48E-5CB1-47B3-9347-14B168B41613}"/>
    <dgm:cxn modelId="{470C27C8-36F7-4343-A413-6107DE837F33}" type="presOf" srcId="{42FA46AB-835D-46D2-A3F7-05796D6E983A}" destId="{6560B7CE-4EF1-412E-9B08-596673064177}" srcOrd="0" destOrd="0" presId="urn:microsoft.com/office/officeart/2018/2/layout/IconVerticalSolidList"/>
    <dgm:cxn modelId="{96416BCE-93B0-4016-93A6-92214BC30113}" srcId="{EF6874D1-EE10-42A0-92DD-BE7299943E92}" destId="{77C7006B-41F0-4B32-92A9-4CC626C1D41D}" srcOrd="1" destOrd="0" parTransId="{692A8EAD-B4B0-4C2D-B99F-EA2CC2A9EB1B}" sibTransId="{9FC1C381-031A-48E0-82E5-F44E2807B7E6}"/>
    <dgm:cxn modelId="{2272B4E1-3719-43AE-9541-51B6DA6F186F}" type="presOf" srcId="{1128FC75-AC50-412E-8A96-119C544C77A0}" destId="{2A0744E4-D120-4DED-A42C-8EDB9881AF3E}" srcOrd="0" destOrd="0" presId="urn:microsoft.com/office/officeart/2018/2/layout/IconVerticalSolidList"/>
    <dgm:cxn modelId="{198BA1F0-95E7-4C81-8F5D-0F627DD218B6}" srcId="{BCFDB326-C975-40E7-A0DB-778A7BF9CA16}" destId="{EF6874D1-EE10-42A0-92DD-BE7299943E92}" srcOrd="0" destOrd="0" parTransId="{8875482C-8A9B-480E-85C1-2B1D4D7A574C}" sibTransId="{6A40C763-A28C-486F-8626-BC699BD184D3}"/>
    <dgm:cxn modelId="{65822CF3-B9EC-43FE-917C-972F60E26CCA}" type="presOf" srcId="{EF6874D1-EE10-42A0-92DD-BE7299943E92}" destId="{EDB4D75D-B4D0-4BDE-A449-192DF60C8CDC}" srcOrd="0" destOrd="0" presId="urn:microsoft.com/office/officeart/2018/2/layout/IconVerticalSolidList"/>
    <dgm:cxn modelId="{E1ED1D1E-83D7-4C61-A310-F7515862930A}" type="presParOf" srcId="{B890EA55-AF04-4845-A64C-6866E8D0069E}" destId="{D4095642-06BD-47B8-ADBC-5BE70AE34ADD}" srcOrd="0" destOrd="0" presId="urn:microsoft.com/office/officeart/2018/2/layout/IconVerticalSolidList"/>
    <dgm:cxn modelId="{F21A8DAD-7C0F-4AD9-A5E4-6E07490FE258}" type="presParOf" srcId="{D4095642-06BD-47B8-ADBC-5BE70AE34ADD}" destId="{2F8D4370-549E-4244-BC54-400EF83BF988}" srcOrd="0" destOrd="0" presId="urn:microsoft.com/office/officeart/2018/2/layout/IconVerticalSolidList"/>
    <dgm:cxn modelId="{29E30C57-FE92-4F17-B049-CF41A6991DA1}" type="presParOf" srcId="{D4095642-06BD-47B8-ADBC-5BE70AE34ADD}" destId="{B0A83729-5F71-43A7-A9D2-87693E2811D1}" srcOrd="1" destOrd="0" presId="urn:microsoft.com/office/officeart/2018/2/layout/IconVerticalSolidList"/>
    <dgm:cxn modelId="{83B3D388-6A56-4214-96B8-8EB57DB766C4}" type="presParOf" srcId="{D4095642-06BD-47B8-ADBC-5BE70AE34ADD}" destId="{772D347B-2BF6-4396-860B-796C134B8860}" srcOrd="2" destOrd="0" presId="urn:microsoft.com/office/officeart/2018/2/layout/IconVerticalSolidList"/>
    <dgm:cxn modelId="{F266A84C-1DF6-4EB5-8AFD-681441BA5B45}" type="presParOf" srcId="{D4095642-06BD-47B8-ADBC-5BE70AE34ADD}" destId="{EDB4D75D-B4D0-4BDE-A449-192DF60C8CDC}" srcOrd="3" destOrd="0" presId="urn:microsoft.com/office/officeart/2018/2/layout/IconVerticalSolidList"/>
    <dgm:cxn modelId="{E51CCC2C-DD76-44E6-A5D6-2AD5ED3807F6}" type="presParOf" srcId="{D4095642-06BD-47B8-ADBC-5BE70AE34ADD}" destId="{2A0744E4-D120-4DED-A42C-8EDB9881AF3E}" srcOrd="4" destOrd="0" presId="urn:microsoft.com/office/officeart/2018/2/layout/IconVerticalSolidList"/>
    <dgm:cxn modelId="{F57E7873-15E3-4358-A8F1-2D278479A0B6}" type="presParOf" srcId="{B890EA55-AF04-4845-A64C-6866E8D0069E}" destId="{3395FA03-3879-460E-8CBA-B9F236067FB8}" srcOrd="1" destOrd="0" presId="urn:microsoft.com/office/officeart/2018/2/layout/IconVerticalSolidList"/>
    <dgm:cxn modelId="{6FF1CDA2-CC54-4588-A6F0-0944C11FFDFF}" type="presParOf" srcId="{B890EA55-AF04-4845-A64C-6866E8D0069E}" destId="{270DC010-C227-4943-AE24-955277E55C74}" srcOrd="2" destOrd="0" presId="urn:microsoft.com/office/officeart/2018/2/layout/IconVerticalSolidList"/>
    <dgm:cxn modelId="{E6E8D5E1-59A2-4D88-81B3-0AD1B9B243D2}" type="presParOf" srcId="{270DC010-C227-4943-AE24-955277E55C74}" destId="{9CC3F818-A5AC-480A-A7AB-17DB68B630B3}" srcOrd="0" destOrd="0" presId="urn:microsoft.com/office/officeart/2018/2/layout/IconVerticalSolidList"/>
    <dgm:cxn modelId="{B0631AD0-512F-4CC5-BB61-37023B84776D}" type="presParOf" srcId="{270DC010-C227-4943-AE24-955277E55C74}" destId="{02D6B3FA-245C-4642-81B2-B314CD8F20BD}" srcOrd="1" destOrd="0" presId="urn:microsoft.com/office/officeart/2018/2/layout/IconVerticalSolidList"/>
    <dgm:cxn modelId="{03406DE8-560C-4AD2-9AC1-37F4A4212EC2}" type="presParOf" srcId="{270DC010-C227-4943-AE24-955277E55C74}" destId="{05725A93-112E-4C85-A1AD-D7E9C430D16C}" srcOrd="2" destOrd="0" presId="urn:microsoft.com/office/officeart/2018/2/layout/IconVerticalSolidList"/>
    <dgm:cxn modelId="{FC296BD2-D32B-4B5C-A4A9-12901FBCD5AA}" type="presParOf" srcId="{270DC010-C227-4943-AE24-955277E55C74}" destId="{5B64ADCD-08F6-4103-8168-F0E207EEB6DB}" srcOrd="3" destOrd="0" presId="urn:microsoft.com/office/officeart/2018/2/layout/IconVerticalSolidList"/>
    <dgm:cxn modelId="{6F8B8CB1-6B33-4763-93B2-2628F1456F43}" type="presParOf" srcId="{270DC010-C227-4943-AE24-955277E55C74}" destId="{6560B7CE-4EF1-412E-9B08-596673064177}" srcOrd="4" destOrd="0" presId="urn:microsoft.com/office/officeart/2018/2/layout/IconVerticalSolidList"/>
    <dgm:cxn modelId="{A0A44ED0-406C-4275-9F68-37A6792129BF}" type="presParOf" srcId="{B890EA55-AF04-4845-A64C-6866E8D0069E}" destId="{CD24E535-612C-4853-AF59-DB173D3DB7A3}" srcOrd="3" destOrd="0" presId="urn:microsoft.com/office/officeart/2018/2/layout/IconVerticalSolidList"/>
    <dgm:cxn modelId="{7E371207-F96E-49E8-9CD1-B22B5CC8C40C}" type="presParOf" srcId="{B890EA55-AF04-4845-A64C-6866E8D0069E}" destId="{1D49A860-CFC0-4EA7-A29C-F9F8F6BE72E8}" srcOrd="4" destOrd="0" presId="urn:microsoft.com/office/officeart/2018/2/layout/IconVerticalSolidList"/>
    <dgm:cxn modelId="{98D50568-FA0B-4E0F-BD9C-6A9CC5C5300A}" type="presParOf" srcId="{1D49A860-CFC0-4EA7-A29C-F9F8F6BE72E8}" destId="{9CFAA28E-AE92-43B3-BEA2-60CC2EB05945}" srcOrd="0" destOrd="0" presId="urn:microsoft.com/office/officeart/2018/2/layout/IconVerticalSolidList"/>
    <dgm:cxn modelId="{6CA069CA-0E4D-4749-8D9F-2D3D7E63ECB7}" type="presParOf" srcId="{1D49A860-CFC0-4EA7-A29C-F9F8F6BE72E8}" destId="{BD382928-EF60-4CCB-88D4-673AEA8B9676}" srcOrd="1" destOrd="0" presId="urn:microsoft.com/office/officeart/2018/2/layout/IconVerticalSolidList"/>
    <dgm:cxn modelId="{910296F0-4FF1-4603-828C-66F80DFA2479}" type="presParOf" srcId="{1D49A860-CFC0-4EA7-A29C-F9F8F6BE72E8}" destId="{711DCA81-0ABA-4BF3-B59B-C41AADB79799}" srcOrd="2" destOrd="0" presId="urn:microsoft.com/office/officeart/2018/2/layout/IconVerticalSolidList"/>
    <dgm:cxn modelId="{ABD8C806-564B-47BD-A880-73DE1F728C86}" type="presParOf" srcId="{1D49A860-CFC0-4EA7-A29C-F9F8F6BE72E8}" destId="{CFD90CC7-F15E-4424-A6BA-D3F07ED7514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D4370-549E-4244-BC54-400EF83BF988}">
      <dsp:nvSpPr>
        <dsp:cNvPr id="0" name=""/>
        <dsp:cNvSpPr/>
      </dsp:nvSpPr>
      <dsp:spPr>
        <a:xfrm>
          <a:off x="0" y="2053"/>
          <a:ext cx="10553700" cy="9601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83729-5F71-43A7-A9D2-87693E2811D1}">
      <dsp:nvSpPr>
        <dsp:cNvPr id="0" name=""/>
        <dsp:cNvSpPr/>
      </dsp:nvSpPr>
      <dsp:spPr>
        <a:xfrm>
          <a:off x="290454" y="218094"/>
          <a:ext cx="528099" cy="528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4D75D-B4D0-4BDE-A449-192DF60C8CDC}">
      <dsp:nvSpPr>
        <dsp:cNvPr id="0" name=""/>
        <dsp:cNvSpPr/>
      </dsp:nvSpPr>
      <dsp:spPr>
        <a:xfrm>
          <a:off x="1109009" y="2053"/>
          <a:ext cx="4749165" cy="960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19" tIns="101619" rIns="101619" bIns="1016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Objectives: </a:t>
          </a:r>
        </a:p>
      </dsp:txBody>
      <dsp:txXfrm>
        <a:off x="1109009" y="2053"/>
        <a:ext cx="4749165" cy="960181"/>
      </dsp:txXfrm>
    </dsp:sp>
    <dsp:sp modelId="{2A0744E4-D120-4DED-A42C-8EDB9881AF3E}">
      <dsp:nvSpPr>
        <dsp:cNvPr id="0" name=""/>
        <dsp:cNvSpPr/>
      </dsp:nvSpPr>
      <dsp:spPr>
        <a:xfrm>
          <a:off x="5858174" y="2053"/>
          <a:ext cx="4694441" cy="960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19" tIns="101619" rIns="101619" bIns="101619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Establish an internal EMS transfer system for HMC patients who need interhospital transfers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Reduce the average time between transfer order and departure of patient from the hospital/ER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Reduce average ER visit lengths for patients who need transferred</a:t>
          </a:r>
        </a:p>
      </dsp:txBody>
      <dsp:txXfrm>
        <a:off x="5858174" y="2053"/>
        <a:ext cx="4694441" cy="960181"/>
      </dsp:txXfrm>
    </dsp:sp>
    <dsp:sp modelId="{9CC3F818-A5AC-480A-A7AB-17DB68B630B3}">
      <dsp:nvSpPr>
        <dsp:cNvPr id="0" name=""/>
        <dsp:cNvSpPr/>
      </dsp:nvSpPr>
      <dsp:spPr>
        <a:xfrm>
          <a:off x="0" y="1202279"/>
          <a:ext cx="10553700" cy="9601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6B3FA-245C-4642-81B2-B314CD8F20BD}">
      <dsp:nvSpPr>
        <dsp:cNvPr id="0" name=""/>
        <dsp:cNvSpPr/>
      </dsp:nvSpPr>
      <dsp:spPr>
        <a:xfrm>
          <a:off x="290454" y="1418320"/>
          <a:ext cx="528099" cy="528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4ADCD-08F6-4103-8168-F0E207EEB6DB}">
      <dsp:nvSpPr>
        <dsp:cNvPr id="0" name=""/>
        <dsp:cNvSpPr/>
      </dsp:nvSpPr>
      <dsp:spPr>
        <a:xfrm>
          <a:off x="1109009" y="1202279"/>
          <a:ext cx="4749165" cy="960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19" tIns="101619" rIns="101619" bIns="1016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Deliverables </a:t>
          </a:r>
        </a:p>
      </dsp:txBody>
      <dsp:txXfrm>
        <a:off x="1109009" y="1202279"/>
        <a:ext cx="4749165" cy="960181"/>
      </dsp:txXfrm>
    </dsp:sp>
    <dsp:sp modelId="{6560B7CE-4EF1-412E-9B08-596673064177}">
      <dsp:nvSpPr>
        <dsp:cNvPr id="0" name=""/>
        <dsp:cNvSpPr/>
      </dsp:nvSpPr>
      <dsp:spPr>
        <a:xfrm>
          <a:off x="5858174" y="1202279"/>
          <a:ext cx="4694441" cy="960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19" tIns="101619" rIns="101619" bIns="101619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Decrease in transfer delays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Improved outcomes for patients </a:t>
          </a:r>
        </a:p>
      </dsp:txBody>
      <dsp:txXfrm>
        <a:off x="5858174" y="1202279"/>
        <a:ext cx="4694441" cy="960181"/>
      </dsp:txXfrm>
    </dsp:sp>
    <dsp:sp modelId="{9CFAA28E-AE92-43B3-BEA2-60CC2EB05945}">
      <dsp:nvSpPr>
        <dsp:cNvPr id="0" name=""/>
        <dsp:cNvSpPr/>
      </dsp:nvSpPr>
      <dsp:spPr>
        <a:xfrm>
          <a:off x="0" y="2402506"/>
          <a:ext cx="10553700" cy="9601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382928-EF60-4CCB-88D4-673AEA8B9676}">
      <dsp:nvSpPr>
        <dsp:cNvPr id="0" name=""/>
        <dsp:cNvSpPr/>
      </dsp:nvSpPr>
      <dsp:spPr>
        <a:xfrm>
          <a:off x="290454" y="2618547"/>
          <a:ext cx="528099" cy="528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90CC7-F15E-4424-A6BA-D3F07ED7514F}">
      <dsp:nvSpPr>
        <dsp:cNvPr id="0" name=""/>
        <dsp:cNvSpPr/>
      </dsp:nvSpPr>
      <dsp:spPr>
        <a:xfrm>
          <a:off x="1109009" y="2402506"/>
          <a:ext cx="9443606" cy="960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19" tIns="101619" rIns="101619" bIns="1016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Timeline – Goal of implementation by January 2023</a:t>
          </a:r>
        </a:p>
      </dsp:txBody>
      <dsp:txXfrm>
        <a:off x="1109009" y="2402506"/>
        <a:ext cx="9443606" cy="960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2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1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4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03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13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6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8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9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2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9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9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9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8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3953E19-D52A-467C-8E91-EDD85994CB32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33B381A-E24A-49B7-96E5-FB7E4CDE1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0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52C85-7006-4037-A64E-A56E20A9BD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Providing Inter-hospital Transport for Patients at Hopedale Medical Complex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E9D4B-2642-4AC6-A183-F284C9451A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Aldo M. Rossi </a:t>
            </a:r>
          </a:p>
        </p:txBody>
      </p:sp>
    </p:spTree>
    <p:extLst>
      <p:ext uri="{BB962C8B-B14F-4D97-AF65-F5344CB8AC3E}">
        <p14:creationId xmlns:p14="http://schemas.microsoft.com/office/powerpoint/2010/main" val="2295620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77A8E-D94D-4A81-9860-203FC36F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/>
              <a:t>Overview and Purpose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33C92-D02F-4F1E-B083-A426182FA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413000"/>
            <a:ext cx="7199220" cy="3632200"/>
          </a:xfrm>
        </p:spPr>
        <p:txBody>
          <a:bodyPr>
            <a:normAutofit/>
          </a:bodyPr>
          <a:lstStyle/>
          <a:p>
            <a:r>
              <a:rPr lang="en-US"/>
              <a:t>HMC is experiencing continued delays in private ambulance transport for interhospital transfers</a:t>
            </a:r>
          </a:p>
          <a:p>
            <a:r>
              <a:rPr lang="en-US"/>
              <a:t>Delays in transport have historically reached 2 hours for urgent transfers </a:t>
            </a:r>
          </a:p>
          <a:p>
            <a:r>
              <a:rPr lang="en-US"/>
              <a:t>Continued struggles with staffing in organizations will lead to continued and possibly longer wait times</a:t>
            </a:r>
          </a:p>
          <a:p>
            <a:r>
              <a:rPr lang="en-US"/>
              <a:t>Objective is to provide an alternative and internal transfer plan that can be utilized for our patients rather than relying on the private transport </a:t>
            </a:r>
            <a:endParaRPr lang="en-US" dirty="0"/>
          </a:p>
        </p:txBody>
      </p:sp>
      <p:pic>
        <p:nvPicPr>
          <p:cNvPr id="1026" name="Picture 2" descr="90,977 Ambulance Stock Photos, Pictures &amp; Royalty-Free Images - iStock">
            <a:extLst>
              <a:ext uri="{FF2B5EF4-FFF2-40B4-BE49-F238E27FC236}">
                <a16:creationId xmlns:a16="http://schemas.microsoft.com/office/drawing/2014/main" id="{E277F3C9-44A4-4285-9997-CB3FEDB1FD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6" r="27260" b="-3"/>
          <a:stretch/>
        </p:blipFill>
        <p:spPr bwMode="auto">
          <a:xfrm>
            <a:off x="8466138" y="2413000"/>
            <a:ext cx="2915860" cy="3628362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54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54176-CE24-4DF4-BBCE-B97A8A471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Objectives and Deliverables and Timeline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47039B-7A25-A636-2F8E-DBEEA01321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468163"/>
              </p:ext>
            </p:extLst>
          </p:nvPr>
        </p:nvGraphicFramePr>
        <p:xfrm>
          <a:off x="819150" y="2494722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160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8B10-1D66-481E-9920-37E20621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Stakeholders and Buy-in </a:t>
            </a:r>
          </a:p>
        </p:txBody>
      </p:sp>
      <p:pic>
        <p:nvPicPr>
          <p:cNvPr id="3074" name="Picture 2" descr="Hopedale Medical Complex | LinkedIn">
            <a:extLst>
              <a:ext uri="{FF2B5EF4-FFF2-40B4-BE49-F238E27FC236}">
                <a16:creationId xmlns:a16="http://schemas.microsoft.com/office/drawing/2014/main" id="{B5E92E5E-9C06-4612-B525-5FBD97181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0438" y="2814638"/>
            <a:ext cx="2913062" cy="2913062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EAAE-9E89-44A5-911C-BC09CC6B9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699" y="2413000"/>
            <a:ext cx="7052733" cy="363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Board of Directors </a:t>
            </a:r>
          </a:p>
          <a:p>
            <a:pPr>
              <a:lnSpc>
                <a:spcPct val="90000"/>
              </a:lnSpc>
            </a:pPr>
            <a:r>
              <a:rPr lang="en-US"/>
              <a:t>Medical Director </a:t>
            </a:r>
          </a:p>
          <a:p>
            <a:pPr>
              <a:lnSpc>
                <a:spcPct val="90000"/>
              </a:lnSpc>
            </a:pPr>
            <a:r>
              <a:rPr lang="en-US"/>
              <a:t>CEO/COO</a:t>
            </a:r>
          </a:p>
          <a:p>
            <a:pPr>
              <a:lnSpc>
                <a:spcPct val="90000"/>
              </a:lnSpc>
            </a:pPr>
            <a:r>
              <a:rPr lang="en-US"/>
              <a:t>CNO</a:t>
            </a:r>
          </a:p>
          <a:p>
            <a:pPr>
              <a:lnSpc>
                <a:spcPct val="90000"/>
              </a:lnSpc>
            </a:pPr>
            <a:r>
              <a:rPr lang="en-US"/>
              <a:t>Hopedale Rescue Squad </a:t>
            </a:r>
          </a:p>
          <a:p>
            <a:pPr>
              <a:lnSpc>
                <a:spcPct val="90000"/>
              </a:lnSpc>
            </a:pPr>
            <a:r>
              <a:rPr lang="en-US"/>
              <a:t>Staff</a:t>
            </a:r>
          </a:p>
          <a:p>
            <a:pPr marL="0" indent="0">
              <a:lnSpc>
                <a:spcPct val="90000"/>
              </a:lnSpc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Meetings held with Medical Director, CNO, CEO, COO, and Hopedale Rescue Chief – in agreement for need of project </a:t>
            </a:r>
          </a:p>
        </p:txBody>
      </p:sp>
    </p:spTree>
    <p:extLst>
      <p:ext uri="{BB962C8B-B14F-4D97-AF65-F5344CB8AC3E}">
        <p14:creationId xmlns:p14="http://schemas.microsoft.com/office/powerpoint/2010/main" val="197709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53441-493D-4E28-B7E4-CA207AC4A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FF7C1-21DA-472C-9A06-64DAF5467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Meeting with Stakeholders</a:t>
            </a:r>
          </a:p>
          <a:p>
            <a:r>
              <a:rPr lang="en-US" dirty="0"/>
              <a:t>Establish EMS license presence/interest in organization </a:t>
            </a:r>
          </a:p>
          <a:p>
            <a:r>
              <a:rPr lang="en-US" dirty="0"/>
              <a:t>Establish Finances/Budget/Billing </a:t>
            </a:r>
          </a:p>
          <a:p>
            <a:r>
              <a:rPr lang="en-US" dirty="0"/>
              <a:t>Acquire Ambulance </a:t>
            </a:r>
          </a:p>
          <a:p>
            <a:r>
              <a:rPr lang="en-US" dirty="0"/>
              <a:t>Apply for proper licensing </a:t>
            </a:r>
          </a:p>
          <a:p>
            <a:r>
              <a:rPr lang="en-US" dirty="0"/>
              <a:t>Establish billing structure </a:t>
            </a:r>
          </a:p>
          <a:p>
            <a:r>
              <a:rPr lang="en-US" dirty="0"/>
              <a:t>Establish staffing structure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0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35C44DBB-AD7C-4682-B258-6367305D2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4F200-BCAC-4076-8AB7-BFEC78F26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218476"/>
            <a:ext cx="3187318" cy="4421050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n-US" sz="3200">
                <a:solidFill>
                  <a:schemeClr val="tx1"/>
                </a:solidFill>
              </a:rPr>
              <a:t>Successes and Barriers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CED323-FAF0-4E0B-8717-FC1F468A2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49634" y="1696777"/>
            <a:ext cx="0" cy="346444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5261FCC-20B8-4033-B398-55726DB22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6751" y="1218475"/>
            <a:ext cx="6080050" cy="4421051"/>
          </a:xfrm>
          <a:effectLst/>
        </p:spPr>
        <p:txBody>
          <a:bodyPr>
            <a:normAutofit/>
          </a:bodyPr>
          <a:lstStyle/>
          <a:p>
            <a:r>
              <a:rPr lang="en-US" sz="1600" dirty="0"/>
              <a:t>Successes </a:t>
            </a:r>
          </a:p>
          <a:p>
            <a:pPr lvl="1"/>
            <a:r>
              <a:rPr lang="en-US" dirty="0"/>
              <a:t>Completion of EMS course </a:t>
            </a:r>
          </a:p>
          <a:p>
            <a:pPr lvl="1"/>
            <a:r>
              <a:rPr lang="en-US" dirty="0"/>
              <a:t>Buy in from stakeholders</a:t>
            </a:r>
          </a:p>
          <a:p>
            <a:pPr lvl="1"/>
            <a:r>
              <a:rPr lang="en-US" dirty="0"/>
              <a:t>Attaining vehicle </a:t>
            </a:r>
          </a:p>
          <a:p>
            <a:pPr lvl="1"/>
            <a:r>
              <a:rPr lang="en-US" dirty="0"/>
              <a:t>Support from staff with EMS licenses</a:t>
            </a:r>
          </a:p>
          <a:p>
            <a:r>
              <a:rPr lang="en-US" sz="1600" dirty="0"/>
              <a:t>Barriers </a:t>
            </a:r>
          </a:p>
          <a:p>
            <a:pPr lvl="1"/>
            <a:r>
              <a:rPr lang="en-US" dirty="0"/>
              <a:t>Times constraints </a:t>
            </a:r>
          </a:p>
          <a:p>
            <a:pPr lvl="1"/>
            <a:r>
              <a:rPr lang="en-US" dirty="0"/>
              <a:t>Staffing shortage </a:t>
            </a:r>
          </a:p>
          <a:p>
            <a:pPr lvl="1"/>
            <a:r>
              <a:rPr lang="en-US" dirty="0"/>
              <a:t>Ambulance preparations – can't complete until structure established and licensing approved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148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955B-D268-4266-ABB2-1B5B72F8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to 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3C5C-D5A6-41EA-9776-767FD0484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Charter completed</a:t>
            </a:r>
          </a:p>
          <a:p>
            <a:r>
              <a:rPr lang="en-US" dirty="0"/>
              <a:t>Approval from COO to continue project </a:t>
            </a:r>
          </a:p>
          <a:p>
            <a:r>
              <a:rPr lang="en-US" dirty="0"/>
              <a:t>Staff support for project – total of 8 licensed EMS team members on staff</a:t>
            </a:r>
          </a:p>
          <a:p>
            <a:r>
              <a:rPr lang="en-US" dirty="0"/>
              <a:t>Pay structure established – will consist of bonus pay per ride given plus 1.5x hourly wage </a:t>
            </a:r>
          </a:p>
          <a:p>
            <a:r>
              <a:rPr lang="en-US" i="0" dirty="0">
                <a:effectLst/>
                <a:latin typeface="+mj-lt"/>
                <a:cs typeface="Calibri" panose="020F0502020204030204" pitchFamily="34" charset="0"/>
              </a:rPr>
              <a:t>Emergency Medical Services (EMS) Systems Act reviewed for sufficient staffing model </a:t>
            </a:r>
            <a:endParaRPr lang="en-US" dirty="0">
              <a:latin typeface="+mj-lt"/>
              <a:cs typeface="Calibri" panose="020F050202020403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2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BE224-4529-4ECB-87CE-2DFD0A6B7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Conclusions/Next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A4E05-D18D-48A0-A931-DC6FEFD82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413000"/>
            <a:ext cx="3835583" cy="3632200"/>
          </a:xfrm>
        </p:spPr>
        <p:txBody>
          <a:bodyPr>
            <a:normAutofit/>
          </a:bodyPr>
          <a:lstStyle/>
          <a:p>
            <a:r>
              <a:rPr lang="en-US" sz="1600"/>
              <a:t>Present staffing model and policies/procedures for COO/Medical director to review</a:t>
            </a:r>
          </a:p>
          <a:p>
            <a:r>
              <a:rPr lang="en-US" sz="1600"/>
              <a:t>Determine and draft budget for project (staffing, supplies)</a:t>
            </a:r>
          </a:p>
          <a:p>
            <a:r>
              <a:rPr lang="en-US" sz="1600"/>
              <a:t>Determine projected revenue from services</a:t>
            </a:r>
          </a:p>
          <a:p>
            <a:r>
              <a:rPr lang="en-US" sz="1600"/>
              <a:t>Apply for EMS transport license </a:t>
            </a:r>
          </a:p>
          <a:p>
            <a:r>
              <a:rPr lang="en-US" sz="1600"/>
              <a:t>Service/stock ambulance with equipment and supplies</a:t>
            </a:r>
          </a:p>
          <a:p>
            <a:endParaRPr lang="en-US" sz="1600"/>
          </a:p>
          <a:p>
            <a:endParaRPr lang="en-US" sz="1600"/>
          </a:p>
        </p:txBody>
      </p:sp>
      <p:pic>
        <p:nvPicPr>
          <p:cNvPr id="2050" name="Picture 2" descr="24-Hour Emergency Room | Hopedale Medical Complex">
            <a:extLst>
              <a:ext uri="{FF2B5EF4-FFF2-40B4-BE49-F238E27FC236}">
                <a16:creationId xmlns:a16="http://schemas.microsoft.com/office/drawing/2014/main" id="{043C748A-F9C6-44B8-82C3-4A9BB3AE2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6752" y="2413000"/>
            <a:ext cx="5567547" cy="3716338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658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1823</TotalTime>
  <Words>349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Quotable</vt:lpstr>
      <vt:lpstr>Providing Inter-hospital Transport for Patients at Hopedale Medical Complex </vt:lpstr>
      <vt:lpstr>Overview and Purpose </vt:lpstr>
      <vt:lpstr>Objectives and Deliverables and Timeline</vt:lpstr>
      <vt:lpstr>Stakeholders and Buy-in </vt:lpstr>
      <vt:lpstr>Activities </vt:lpstr>
      <vt:lpstr>Successes and Barriers </vt:lpstr>
      <vt:lpstr>Outcomes to Date </vt:lpstr>
      <vt:lpstr>Conclusions/Next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Providing Inter-hospital Transport for Patients at Hopedale Medical Complex</dc:title>
  <dc:creator>Aldo M. Rossi</dc:creator>
  <cp:lastModifiedBy>Stephanie DeMay</cp:lastModifiedBy>
  <cp:revision>2</cp:revision>
  <dcterms:created xsi:type="dcterms:W3CDTF">2022-04-25T19:07:27Z</dcterms:created>
  <dcterms:modified xsi:type="dcterms:W3CDTF">2022-04-28T19:35:52Z</dcterms:modified>
</cp:coreProperties>
</file>